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6" r:id="rId5"/>
    <p:sldId id="262" r:id="rId6"/>
    <p:sldId id="272" r:id="rId7"/>
    <p:sldId id="263" r:id="rId8"/>
    <p:sldId id="284" r:id="rId9"/>
    <p:sldId id="279" r:id="rId10"/>
    <p:sldId id="280" r:id="rId11"/>
    <p:sldId id="281" r:id="rId12"/>
    <p:sldId id="282" r:id="rId13"/>
    <p:sldId id="266" r:id="rId14"/>
    <p:sldId id="264" r:id="rId15"/>
    <p:sldId id="303" r:id="rId16"/>
    <p:sldId id="291" r:id="rId17"/>
    <p:sldId id="288" r:id="rId18"/>
    <p:sldId id="289" r:id="rId19"/>
    <p:sldId id="290" r:id="rId20"/>
    <p:sldId id="267" r:id="rId21"/>
    <p:sldId id="295" r:id="rId22"/>
    <p:sldId id="294" r:id="rId23"/>
    <p:sldId id="293" r:id="rId24"/>
    <p:sldId id="268" r:id="rId25"/>
    <p:sldId id="269" r:id="rId26"/>
    <p:sldId id="297" r:id="rId27"/>
    <p:sldId id="271" r:id="rId28"/>
    <p:sldId id="304" r:id="rId29"/>
    <p:sldId id="270" r:id="rId30"/>
    <p:sldId id="299" r:id="rId31"/>
    <p:sldId id="300" r:id="rId32"/>
    <p:sldId id="301" r:id="rId33"/>
    <p:sldId id="302" r:id="rId34"/>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E1E1"/>
    <a:srgbClr val="FFFFFF"/>
    <a:srgbClr val="E2EFDA"/>
    <a:srgbClr val="000000"/>
    <a:srgbClr val="FFC5C5"/>
    <a:srgbClr val="FFABAB"/>
    <a:srgbClr val="0000FF"/>
    <a:srgbClr val="005EAE"/>
    <a:srgbClr val="0E7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3679" autoAdjust="0"/>
  </p:normalViewPr>
  <p:slideViewPr>
    <p:cSldViewPr snapToGrid="0" showGuides="1">
      <p:cViewPr varScale="1">
        <p:scale>
          <a:sx n="47" d="100"/>
          <a:sy n="47" d="100"/>
        </p:scale>
        <p:origin x="1382" y="34"/>
      </p:cViewPr>
      <p:guideLst>
        <p:guide orient="horz" pos="4319"/>
        <p:guide pos="5247"/>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the role of forests as carbon sinks, and spreading awareness about challenges around combating climate change while maintaining economic viability comprise the premise of this project.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635227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 year of unprecedented heat in many parts of the world. In addition to extreme weather and a negative impact on health of most living things, rapid climate change and global warming also disrupt our key industries. </a:t>
            </a:r>
          </a:p>
          <a:p>
            <a:endParaRPr lang="en-GB" dirty="0"/>
          </a:p>
          <a:p>
            <a:r>
              <a:rPr lang="en-GB" dirty="0"/>
              <a:t>As many of us are aware, carbon dioxide levels in the atmosphere is a key driver of global warming. CO2 is an important greenhouse gas. It helps keep the planet warm enough to make life possible. But in a very short time since the industrial revolution, human activities have released a very large amount of carbon into the air, and this has led to current atmospheric CO2 concentration being higher than ever before in over 800,000 years. In 2023, the concentration was 419.3 parts per million (ppm). On 22 June 2024, this was 427 ppm. It was predicted that if CO2 levels rose to 430 ppm, then we would experience widespread dangerous weather conditions and this year seems to reenforce this.</a:t>
            </a:r>
          </a:p>
          <a:p>
            <a:endParaRPr lang="en-GB" dirty="0"/>
          </a:p>
          <a:p>
            <a:r>
              <a:rPr lang="en-GB" dirty="0"/>
              <a:t>So, there is an urgent need for action against climate change. Forests are crucial to fighting climate change because they currently absorb around 30% of global emissions. But they are fragile. If enough of a forest is cleared, they begin to release more carbon than they absorb. Given our high demand for wood, this is already beginning to happen.</a:t>
            </a:r>
          </a:p>
          <a:p>
            <a:endParaRPr lang="en-GB" dirty="0"/>
          </a:p>
          <a:p>
            <a:r>
              <a:rPr lang="en-GB" dirty="0"/>
              <a:t>Thus, once again, spreading awareness about the importance of forests as carbon sinks is crucial to ensuring a sustainable future and is therefore in alliance with goal 4 "Quality Education" of the SDG set by the UN.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88914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the application that this project presents. There are multiple existing similar tools as listed along the top of the table here. Along the side of the table, are qualities that these other tools and </a:t>
            </a:r>
            <a:r>
              <a:rPr lang="en-GB" dirty="0" err="1"/>
              <a:t>Mycroforest</a:t>
            </a:r>
            <a:r>
              <a:rPr lang="en-GB" dirty="0"/>
              <a:t> is scored against. Many apps are very scientifically accurate decision-making tools like foster forest aimed at experts or adults. </a:t>
            </a:r>
            <a:r>
              <a:rPr lang="en-GB" dirty="0" err="1"/>
              <a:t>Mycroforest</a:t>
            </a:r>
            <a:r>
              <a:rPr lang="en-GB" dirty="0"/>
              <a:t> is not like this because the underlying conceptual model for teaching about forest management, need not capture plant growth and the carbon cycle in extreme detail. It is a simple, yet reflective model of the real world as is the case with others like mine set and about that forest. </a:t>
            </a:r>
            <a:r>
              <a:rPr lang="en-GB" dirty="0" err="1"/>
              <a:t>Mycroforest</a:t>
            </a:r>
            <a:r>
              <a:rPr lang="en-GB" dirty="0"/>
              <a:t> meets all intended criteria w.r.t this project. It is an engaging, easily accessible web-based application aimed at the youth. Although the app itself is not multiplayer, it allows for team learning activities in addition to individual ones. Unlike many existing tools that try to do multiple things at once, </a:t>
            </a:r>
            <a:r>
              <a:rPr lang="en-GB" dirty="0" err="1"/>
              <a:t>Mycroforest</a:t>
            </a:r>
            <a:r>
              <a:rPr lang="en-GB" dirty="0"/>
              <a:t> focuses exclusively on forest management, it's effect on atmospheric CO2 levels and the impact of financial motives. This app is built to be easy to get into and use with lots of built-in help. There is a slide for each of the 4 other apps which we can take a look at after this presentation, if you’d like that.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3453948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hyperlink" Target="https://docs.google.com/spreadsheets/d/1SOFJJBFssS_nXL1yaNOZy_0QT2eLi54Y/edit?usp=sharing&amp;ouid=115089234593591812261&amp;rtpof=true&amp;sd=true" TargetMode="Externa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igma.com/proto/Wmpkm80wpOe5lTfVKL0B9V/Mockup?node-id=0-1&amp;t=R0TNsFjvVC2MEEUk-1" TargetMode="External"/><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rive.google.com/file/d/1hjZ8eA9MLLZewkzjmT9VJyiwPKCQJLHS/view?usp=shar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2wPWhWyuAYudNEcbvCmJmh8ikAtYLJjo/edit?usp=sharing&amp;ouid=115089234593591812261&amp;rtpof=true&amp;sd=true"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github.com/ggn1/microworld_dissertation_tcd" TargetMode="External"/><Relationship Id="rId4" Type="http://schemas.openxmlformats.org/officeDocument/2006/relationships/hyperlink" Target="https://vercel.com/ggn1s-projects/microworld-dissertation-tcd/deployment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microworld-dissertation-tcd.vercel.ap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fmZnytlSHVmVTtLfOQVJ6j6zXO0tmod8/view?usp=drive_link" TargetMode="External"/><Relationship Id="rId2" Type="http://schemas.openxmlformats.org/officeDocument/2006/relationships/hyperlink" Target="https://www.tcd.ie/trinityaccess/schools/secondary/bridge-to-college/" TargetMode="External"/><Relationship Id="rId1" Type="http://schemas.openxmlformats.org/officeDocument/2006/relationships/slideLayout" Target="../slideLayouts/slideLayout2.xml"/><Relationship Id="rId5" Type="http://schemas.openxmlformats.org/officeDocument/2006/relationships/hyperlink" Target="https://docs.google.com/forms/d/e/1FAIpQLSdWo-ZsW2kTO-gkc0gQ0hettY08L5G7jTs0WvaTIQxn161z3Q/viewform?usp=sf_link" TargetMode="External"/><Relationship Id="rId4" Type="http://schemas.openxmlformats.org/officeDocument/2006/relationships/hyperlink" Target="https://uiuxtrend.com/pssuq-post-study-system-usability-questionnaire/"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drive.google.com/file/d/1Nb7322dlCG34Kabll1qQZXSYVjzqmZSs/view?usp=shar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timesofindia.indiatimes.com/travel/travel-news/india-records-highest-temperature-with-rajasthans-phalodi-at-50-degrees-red-alert-issued-for-these-states/articleshow/110438133.cm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s://pixabay.com/en/world-map-globe-unlabeled-38033/" TargetMode="Externa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a:t>MycroForest</a:t>
            </a:r>
            <a:r>
              <a:rPr lang="en-IE" dirty="0"/>
              <a:t> - 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endParaRPr lang="en-IE" b="0" dirty="0"/>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Model Progression → Lowers Entry Threshold</a:t>
            </a:r>
          </a:p>
          <a:p>
            <a:endParaRPr lang="en-IE" sz="1800" b="0" dirty="0"/>
          </a:p>
          <a:p>
            <a:pPr algn="ctr"/>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Approach</a:t>
            </a:r>
          </a:p>
        </p:txBody>
      </p:sp>
      <p:sp>
        <p:nvSpPr>
          <p:cNvPr id="4" name="Functional Requirements">
            <a:extLst>
              <a:ext uri="{FF2B5EF4-FFF2-40B4-BE49-F238E27FC236}">
                <a16:creationId xmlns:a16="http://schemas.microsoft.com/office/drawing/2014/main" id="{0B35F132-94EB-8D25-4C68-ABA7C2343619}"/>
              </a:ext>
            </a:extLst>
          </p:cNvPr>
          <p:cNvSpPr txBox="1"/>
          <p:nvPr/>
        </p:nvSpPr>
        <p:spPr>
          <a:xfrm>
            <a:off x="5627103" y="466631"/>
            <a:ext cx="3133413"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r"/>
            <a:r>
              <a:rPr lang="en-GB" b="1" i="1" dirty="0">
                <a:highlight>
                  <a:srgbClr val="FFFF00"/>
                </a:highlight>
                <a:hlinkClick r:id="rId2"/>
              </a:rPr>
              <a:t>FUNCTIONAL REQUIREMENTS</a:t>
            </a:r>
            <a:endParaRPr lang="en-US" b="1" i="1" dirty="0">
              <a:highlight>
                <a:srgbClr val="FFFF00"/>
              </a:highlight>
            </a:endParaRPr>
          </a:p>
        </p:txBody>
      </p:sp>
      <p:grpSp>
        <p:nvGrpSpPr>
          <p:cNvPr id="17" name="Group 16">
            <a:extLst>
              <a:ext uri="{FF2B5EF4-FFF2-40B4-BE49-F238E27FC236}">
                <a16:creationId xmlns:a16="http://schemas.microsoft.com/office/drawing/2014/main" id="{515A64D9-5146-3693-9455-A1B2159F5569}"/>
              </a:ext>
            </a:extLst>
          </p:cNvPr>
          <p:cNvGrpSpPr/>
          <p:nvPr/>
        </p:nvGrpSpPr>
        <p:grpSpPr>
          <a:xfrm>
            <a:off x="307192" y="1024022"/>
            <a:ext cx="1822788" cy="2451371"/>
            <a:chOff x="2526566" y="1391055"/>
            <a:chExt cx="2410123" cy="3241247"/>
          </a:xfrm>
        </p:grpSpPr>
        <p:sp>
          <p:nvSpPr>
            <p:cNvPr id="13" name="TextBox 12">
              <a:extLst>
                <a:ext uri="{FF2B5EF4-FFF2-40B4-BE49-F238E27FC236}">
                  <a16:creationId xmlns:a16="http://schemas.microsoft.com/office/drawing/2014/main" id="{B0B1372F-95EA-2601-2110-ED800437760E}"/>
                </a:ext>
              </a:extLst>
            </p:cNvPr>
            <p:cNvSpPr txBox="1"/>
            <p:nvPr/>
          </p:nvSpPr>
          <p:spPr>
            <a:xfrm>
              <a:off x="2526567" y="3893638"/>
              <a:ext cx="2410122"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Get your personal forest with 2 types of trees at different stages in their life.</a:t>
              </a:r>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E0C059C-CE2B-C197-DB08-30A063044E1F}"/>
                </a:ext>
              </a:extLst>
            </p:cNvPr>
            <p:cNvPicPr>
              <a:picLocks noChangeAspect="1"/>
            </p:cNvPicPr>
            <p:nvPr/>
          </p:nvPicPr>
          <p:blipFill>
            <a:blip r:embed="rId3"/>
            <a:stretch>
              <a:fillRect/>
            </a:stretch>
          </p:blipFill>
          <p:spPr>
            <a:xfrm>
              <a:off x="2526566" y="1391055"/>
              <a:ext cx="2410123" cy="2502583"/>
            </a:xfrm>
            <a:prstGeom prst="rect">
              <a:avLst/>
            </a:prstGeom>
          </p:spPr>
        </p:pic>
      </p:grpSp>
      <p:grpSp>
        <p:nvGrpSpPr>
          <p:cNvPr id="28" name="Group 27">
            <a:extLst>
              <a:ext uri="{FF2B5EF4-FFF2-40B4-BE49-F238E27FC236}">
                <a16:creationId xmlns:a16="http://schemas.microsoft.com/office/drawing/2014/main" id="{E0BA64C4-CE51-C062-43B5-9F4D70CBAD52}"/>
              </a:ext>
            </a:extLst>
          </p:cNvPr>
          <p:cNvGrpSpPr/>
          <p:nvPr/>
        </p:nvGrpSpPr>
        <p:grpSpPr>
          <a:xfrm>
            <a:off x="2294465" y="1024022"/>
            <a:ext cx="1542471" cy="1747764"/>
            <a:chOff x="2971810" y="1380181"/>
            <a:chExt cx="2086574" cy="2364284"/>
          </a:xfrm>
        </p:grpSpPr>
        <p:sp>
          <p:nvSpPr>
            <p:cNvPr id="18" name="TextBox 17">
              <a:extLst>
                <a:ext uri="{FF2B5EF4-FFF2-40B4-BE49-F238E27FC236}">
                  <a16:creationId xmlns:a16="http://schemas.microsoft.com/office/drawing/2014/main" id="{F994CF71-A275-6402-6EB8-AC909D2D77C2}"/>
                </a:ext>
              </a:extLst>
            </p:cNvPr>
            <p:cNvSpPr txBox="1"/>
            <p:nvPr/>
          </p:nvSpPr>
          <p:spPr>
            <a:xfrm>
              <a:off x="2971810" y="3221245"/>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Plan frequency and timing of planting/felling trees.</a:t>
              </a:r>
              <a:endParaRPr 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2418A87-1A4E-8F39-3963-83471ACB55EA}"/>
                </a:ext>
              </a:extLst>
            </p:cNvPr>
            <p:cNvPicPr>
              <a:picLocks noChangeAspect="1"/>
            </p:cNvPicPr>
            <p:nvPr/>
          </p:nvPicPr>
          <p:blipFill>
            <a:blip r:embed="rId4"/>
            <a:stretch>
              <a:fillRect/>
            </a:stretch>
          </p:blipFill>
          <p:spPr>
            <a:xfrm>
              <a:off x="2974840" y="1380181"/>
              <a:ext cx="2083544" cy="833417"/>
            </a:xfrm>
            <a:prstGeom prst="rect">
              <a:avLst/>
            </a:prstGeom>
          </p:spPr>
        </p:pic>
        <p:pic>
          <p:nvPicPr>
            <p:cNvPr id="27" name="Picture 26">
              <a:extLst>
                <a:ext uri="{FF2B5EF4-FFF2-40B4-BE49-F238E27FC236}">
                  <a16:creationId xmlns:a16="http://schemas.microsoft.com/office/drawing/2014/main" id="{4FE04CE1-CC99-F22F-3003-EA0B7B7FB37E}"/>
                </a:ext>
              </a:extLst>
            </p:cNvPr>
            <p:cNvPicPr>
              <a:picLocks noChangeAspect="1"/>
            </p:cNvPicPr>
            <p:nvPr/>
          </p:nvPicPr>
          <p:blipFill>
            <a:blip r:embed="rId5"/>
            <a:stretch>
              <a:fillRect/>
            </a:stretch>
          </p:blipFill>
          <p:spPr>
            <a:xfrm>
              <a:off x="2974841" y="2300322"/>
              <a:ext cx="2083542" cy="833417"/>
            </a:xfrm>
            <a:prstGeom prst="rect">
              <a:avLst/>
            </a:prstGeom>
          </p:spPr>
        </p:pic>
      </p:grpSp>
      <p:grpSp>
        <p:nvGrpSpPr>
          <p:cNvPr id="40" name="Group 39">
            <a:extLst>
              <a:ext uri="{FF2B5EF4-FFF2-40B4-BE49-F238E27FC236}">
                <a16:creationId xmlns:a16="http://schemas.microsoft.com/office/drawing/2014/main" id="{15BD735C-133F-C3F7-D201-C2169623A000}"/>
              </a:ext>
            </a:extLst>
          </p:cNvPr>
          <p:cNvGrpSpPr/>
          <p:nvPr/>
        </p:nvGrpSpPr>
        <p:grpSpPr>
          <a:xfrm>
            <a:off x="4103754" y="2325708"/>
            <a:ext cx="4668250" cy="1586597"/>
            <a:chOff x="5304711" y="1157591"/>
            <a:chExt cx="6211319" cy="2111040"/>
          </a:xfrm>
        </p:grpSpPr>
        <p:sp>
          <p:nvSpPr>
            <p:cNvPr id="35" name="TextBox 34">
              <a:extLst>
                <a:ext uri="{FF2B5EF4-FFF2-40B4-BE49-F238E27FC236}">
                  <a16:creationId xmlns:a16="http://schemas.microsoft.com/office/drawing/2014/main" id="{6CF66C96-CD44-7804-AA95-4C39FAF2B3B5}"/>
                </a:ext>
              </a:extLst>
            </p:cNvPr>
            <p:cNvSpPr txBox="1"/>
            <p:nvPr/>
          </p:nvSpPr>
          <p:spPr>
            <a:xfrm>
              <a:off x="8996570" y="1505333"/>
              <a:ext cx="2519460" cy="1556141"/>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Earn coins from selling wood/non-timber forest products and/or by opening the forest to public recreational use.</a:t>
              </a:r>
              <a:endParaRPr lang="en-US" sz="14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D9B5C148-B61B-A08A-02A8-3FB11323D252}"/>
                </a:ext>
              </a:extLst>
            </p:cNvPr>
            <p:cNvGrpSpPr/>
            <p:nvPr/>
          </p:nvGrpSpPr>
          <p:grpSpPr>
            <a:xfrm>
              <a:off x="5304711" y="1157591"/>
              <a:ext cx="3319220" cy="2111040"/>
              <a:chOff x="5304711" y="1157591"/>
              <a:chExt cx="3319220" cy="2111040"/>
            </a:xfrm>
          </p:grpSpPr>
          <p:pic>
            <p:nvPicPr>
              <p:cNvPr id="30" name="Picture 29">
                <a:extLst>
                  <a:ext uri="{FF2B5EF4-FFF2-40B4-BE49-F238E27FC236}">
                    <a16:creationId xmlns:a16="http://schemas.microsoft.com/office/drawing/2014/main" id="{24C27841-B946-A381-31B0-A75CAF2C0B52}"/>
                  </a:ext>
                </a:extLst>
              </p:cNvPr>
              <p:cNvPicPr>
                <a:picLocks noChangeAspect="1"/>
              </p:cNvPicPr>
              <p:nvPr/>
            </p:nvPicPr>
            <p:blipFill rotWithShape="1">
              <a:blip r:embed="rId6"/>
              <a:srcRect l="54013" t="11842"/>
              <a:stretch/>
            </p:blipFill>
            <p:spPr>
              <a:xfrm>
                <a:off x="5304711" y="1157591"/>
                <a:ext cx="1666994" cy="2111040"/>
              </a:xfrm>
              <a:prstGeom prst="roundRect">
                <a:avLst>
                  <a:gd name="adj" fmla="val 7814"/>
                </a:avLst>
              </a:prstGeom>
              <a:ln w="38100">
                <a:solidFill>
                  <a:schemeClr val="bg1">
                    <a:lumMod val="95000"/>
                  </a:schemeClr>
                </a:solidFill>
              </a:ln>
              <a:effectLst/>
            </p:spPr>
          </p:pic>
          <p:pic>
            <p:nvPicPr>
              <p:cNvPr id="32" name="Picture 31">
                <a:extLst>
                  <a:ext uri="{FF2B5EF4-FFF2-40B4-BE49-F238E27FC236}">
                    <a16:creationId xmlns:a16="http://schemas.microsoft.com/office/drawing/2014/main" id="{4BC997BE-0904-330C-A053-26A5B52641A6}"/>
                  </a:ext>
                </a:extLst>
              </p:cNvPr>
              <p:cNvPicPr>
                <a:picLocks noChangeAspect="1"/>
              </p:cNvPicPr>
              <p:nvPr/>
            </p:nvPicPr>
            <p:blipFill rotWithShape="1">
              <a:blip r:embed="rId7"/>
              <a:srcRect l="9391" r="49731"/>
              <a:stretch/>
            </p:blipFill>
            <p:spPr>
              <a:xfrm>
                <a:off x="7295475" y="2325880"/>
                <a:ext cx="1328456" cy="942751"/>
              </a:xfrm>
              <a:prstGeom prst="roundRect">
                <a:avLst>
                  <a:gd name="adj" fmla="val 4638"/>
                </a:avLst>
              </a:prstGeom>
              <a:ln w="38100">
                <a:solidFill>
                  <a:schemeClr val="bg1">
                    <a:lumMod val="95000"/>
                  </a:schemeClr>
                </a:solidFill>
              </a:ln>
              <a:effectLst/>
            </p:spPr>
          </p:pic>
          <p:pic>
            <p:nvPicPr>
              <p:cNvPr id="34" name="Picture 33">
                <a:extLst>
                  <a:ext uri="{FF2B5EF4-FFF2-40B4-BE49-F238E27FC236}">
                    <a16:creationId xmlns:a16="http://schemas.microsoft.com/office/drawing/2014/main" id="{AE6D951E-42D5-D3DA-0992-E92C87DBD9FC}"/>
                  </a:ext>
                </a:extLst>
              </p:cNvPr>
              <p:cNvPicPr>
                <a:picLocks noChangeAspect="1"/>
              </p:cNvPicPr>
              <p:nvPr/>
            </p:nvPicPr>
            <p:blipFill rotWithShape="1">
              <a:blip r:embed="rId7"/>
              <a:srcRect l="59472"/>
              <a:stretch/>
            </p:blipFill>
            <p:spPr>
              <a:xfrm>
                <a:off x="7306859" y="1157591"/>
                <a:ext cx="1317072" cy="942751"/>
              </a:xfrm>
              <a:prstGeom prst="roundRect">
                <a:avLst>
                  <a:gd name="adj" fmla="val 8934"/>
                </a:avLst>
              </a:prstGeom>
              <a:ln w="38100">
                <a:solidFill>
                  <a:schemeClr val="bg1">
                    <a:lumMod val="95000"/>
                  </a:schemeClr>
                </a:solidFill>
              </a:ln>
              <a:effectLst/>
            </p:spPr>
          </p:pic>
          <p:pic>
            <p:nvPicPr>
              <p:cNvPr id="36" name="Picture 35" descr="A yellow and white coin&#10;&#10;Description automatically generated">
                <a:extLst>
                  <a:ext uri="{FF2B5EF4-FFF2-40B4-BE49-F238E27FC236}">
                    <a16:creationId xmlns:a16="http://schemas.microsoft.com/office/drawing/2014/main" id="{879D9F09-E22B-1C1D-25D0-223E302A3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3722" y="1898532"/>
                <a:ext cx="622041" cy="622039"/>
              </a:xfrm>
              <a:prstGeom prst="rect">
                <a:avLst/>
              </a:prstGeom>
            </p:spPr>
          </p:pic>
        </p:grpSp>
      </p:grpSp>
      <p:grpSp>
        <p:nvGrpSpPr>
          <p:cNvPr id="44" name="Group 43">
            <a:extLst>
              <a:ext uri="{FF2B5EF4-FFF2-40B4-BE49-F238E27FC236}">
                <a16:creationId xmlns:a16="http://schemas.microsoft.com/office/drawing/2014/main" id="{15A9E9AB-A0E3-C0E4-1631-8EB9634D6E5A}"/>
              </a:ext>
            </a:extLst>
          </p:cNvPr>
          <p:cNvGrpSpPr/>
          <p:nvPr/>
        </p:nvGrpSpPr>
        <p:grpSpPr>
          <a:xfrm>
            <a:off x="4104446" y="1017778"/>
            <a:ext cx="2490150" cy="835913"/>
            <a:chOff x="5304441" y="1164660"/>
            <a:chExt cx="3319220" cy="1114221"/>
          </a:xfrm>
        </p:grpSpPr>
        <p:pic>
          <p:nvPicPr>
            <p:cNvPr id="42" name="Picture 41">
              <a:extLst>
                <a:ext uri="{FF2B5EF4-FFF2-40B4-BE49-F238E27FC236}">
                  <a16:creationId xmlns:a16="http://schemas.microsoft.com/office/drawing/2014/main" id="{26CC7243-3CD2-F72B-9052-36C0B534EDAC}"/>
                </a:ext>
              </a:extLst>
            </p:cNvPr>
            <p:cNvPicPr>
              <a:picLocks noChangeAspect="1"/>
            </p:cNvPicPr>
            <p:nvPr/>
          </p:nvPicPr>
          <p:blipFill rotWithShape="1">
            <a:blip r:embed="rId9"/>
            <a:srcRect b="14139"/>
            <a:stretch/>
          </p:blipFill>
          <p:spPr>
            <a:xfrm>
              <a:off x="5304441" y="1164660"/>
              <a:ext cx="3319220" cy="793461"/>
            </a:xfrm>
            <a:prstGeom prst="roundRect">
              <a:avLst>
                <a:gd name="adj" fmla="val 20186"/>
              </a:avLst>
            </a:prstGeom>
          </p:spPr>
        </p:pic>
        <p:sp>
          <p:nvSpPr>
            <p:cNvPr id="43" name="TextBox 42">
              <a:extLst>
                <a:ext uri="{FF2B5EF4-FFF2-40B4-BE49-F238E27FC236}">
                  <a16:creationId xmlns:a16="http://schemas.microsoft.com/office/drawing/2014/main" id="{7B003213-969F-C462-CEFC-97155681902E}"/>
                </a:ext>
              </a:extLst>
            </p:cNvPr>
            <p:cNvSpPr txBox="1"/>
            <p:nvPr/>
          </p:nvSpPr>
          <p:spPr>
            <a:xfrm>
              <a:off x="5304441" y="1971104"/>
              <a:ext cx="3319220"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Move across time to see the plan in action.</a:t>
              </a:r>
              <a:endParaRPr lang="en-US" sz="14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FD2FFE7-3595-46FF-86CA-505C0BDE7489}"/>
              </a:ext>
            </a:extLst>
          </p:cNvPr>
          <p:cNvGrpSpPr/>
          <p:nvPr/>
        </p:nvGrpSpPr>
        <p:grpSpPr>
          <a:xfrm>
            <a:off x="6940499" y="987421"/>
            <a:ext cx="1896309" cy="1370511"/>
            <a:chOff x="2962080" y="3810625"/>
            <a:chExt cx="2086575" cy="1508021"/>
          </a:xfrm>
        </p:grpSpPr>
        <p:pic>
          <p:nvPicPr>
            <p:cNvPr id="48" name="Picture 47">
              <a:extLst>
                <a:ext uri="{FF2B5EF4-FFF2-40B4-BE49-F238E27FC236}">
                  <a16:creationId xmlns:a16="http://schemas.microsoft.com/office/drawing/2014/main" id="{DA214A0D-4A4E-B8B6-3E78-18953DD47CF1}"/>
                </a:ext>
              </a:extLst>
            </p:cNvPr>
            <p:cNvPicPr>
              <a:picLocks noChangeAspect="1"/>
            </p:cNvPicPr>
            <p:nvPr/>
          </p:nvPicPr>
          <p:blipFill>
            <a:blip r:embed="rId10"/>
            <a:stretch>
              <a:fillRect/>
            </a:stretch>
          </p:blipFill>
          <p:spPr>
            <a:xfrm>
              <a:off x="2962081" y="3810625"/>
              <a:ext cx="2086574" cy="985057"/>
            </a:xfrm>
            <a:prstGeom prst="roundRect">
              <a:avLst>
                <a:gd name="adj" fmla="val 10504"/>
              </a:avLst>
            </a:prstGeom>
          </p:spPr>
        </p:pic>
        <p:sp>
          <p:nvSpPr>
            <p:cNvPr id="49" name="TextBox 48">
              <a:extLst>
                <a:ext uri="{FF2B5EF4-FFF2-40B4-BE49-F238E27FC236}">
                  <a16:creationId xmlns:a16="http://schemas.microsoft.com/office/drawing/2014/main" id="{6521DF5D-B854-67E3-478E-679105357A31}"/>
                </a:ext>
              </a:extLst>
            </p:cNvPr>
            <p:cNvSpPr txBox="1"/>
            <p:nvPr/>
          </p:nvSpPr>
          <p:spPr>
            <a:xfrm>
              <a:off x="2962080" y="4795426"/>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Introduce emissions due to fossil fuel usage.</a:t>
              </a:r>
              <a:endParaRPr lang="en-US" sz="14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139807F7-92A0-A4E9-6B7E-99362A9135D0}"/>
              </a:ext>
            </a:extLst>
          </p:cNvPr>
          <p:cNvGrpSpPr/>
          <p:nvPr/>
        </p:nvGrpSpPr>
        <p:grpSpPr>
          <a:xfrm>
            <a:off x="4103754" y="4022333"/>
            <a:ext cx="4668250" cy="2475667"/>
            <a:chOff x="2376438" y="4086215"/>
            <a:chExt cx="4218158" cy="2236974"/>
          </a:xfrm>
        </p:grpSpPr>
        <p:pic>
          <p:nvPicPr>
            <p:cNvPr id="52" name="Picture 51">
              <a:extLst>
                <a:ext uri="{FF2B5EF4-FFF2-40B4-BE49-F238E27FC236}">
                  <a16:creationId xmlns:a16="http://schemas.microsoft.com/office/drawing/2014/main" id="{91C0CDAB-458F-9394-8CCA-6E44AB923429}"/>
                </a:ext>
              </a:extLst>
            </p:cNvPr>
            <p:cNvPicPr>
              <a:picLocks noChangeAspect="1"/>
            </p:cNvPicPr>
            <p:nvPr/>
          </p:nvPicPr>
          <p:blipFill>
            <a:blip r:embed="rId11"/>
            <a:stretch>
              <a:fillRect/>
            </a:stretch>
          </p:blipFill>
          <p:spPr>
            <a:xfrm>
              <a:off x="2376438" y="4086215"/>
              <a:ext cx="4207778" cy="1929197"/>
            </a:xfrm>
            <a:prstGeom prst="rect">
              <a:avLst/>
            </a:prstGeom>
          </p:spPr>
        </p:pic>
        <p:sp>
          <p:nvSpPr>
            <p:cNvPr id="53" name="TextBox 52">
              <a:extLst>
                <a:ext uri="{FF2B5EF4-FFF2-40B4-BE49-F238E27FC236}">
                  <a16:creationId xmlns:a16="http://schemas.microsoft.com/office/drawing/2014/main" id="{9898005F-28EB-A4BC-6AB0-B2CB6323FF22}"/>
                </a:ext>
              </a:extLst>
            </p:cNvPr>
            <p:cNvSpPr txBox="1"/>
            <p:nvPr/>
          </p:nvSpPr>
          <p:spPr>
            <a:xfrm>
              <a:off x="2376438" y="6015412"/>
              <a:ext cx="4218158"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View income and expenses.</a:t>
              </a:r>
              <a:endParaRPr lang="en-US" sz="1400" dirty="0">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5E5BE1A6-6379-573C-C8B3-899158DD93EB}"/>
              </a:ext>
            </a:extLst>
          </p:cNvPr>
          <p:cNvGrpSpPr/>
          <p:nvPr/>
        </p:nvGrpSpPr>
        <p:grpSpPr>
          <a:xfrm>
            <a:off x="307192" y="4022333"/>
            <a:ext cx="3527503" cy="842401"/>
            <a:chOff x="307192" y="4022333"/>
            <a:chExt cx="3527503" cy="842401"/>
          </a:xfrm>
        </p:grpSpPr>
        <p:pic>
          <p:nvPicPr>
            <p:cNvPr id="56" name="Picture 55">
              <a:extLst>
                <a:ext uri="{FF2B5EF4-FFF2-40B4-BE49-F238E27FC236}">
                  <a16:creationId xmlns:a16="http://schemas.microsoft.com/office/drawing/2014/main" id="{3D2AE3CE-DABB-3238-FEAD-CC1883BA6342}"/>
                </a:ext>
              </a:extLst>
            </p:cNvPr>
            <p:cNvPicPr>
              <a:picLocks noChangeAspect="1"/>
            </p:cNvPicPr>
            <p:nvPr/>
          </p:nvPicPr>
          <p:blipFill>
            <a:blip r:embed="rId12"/>
            <a:stretch>
              <a:fillRect/>
            </a:stretch>
          </p:blipFill>
          <p:spPr>
            <a:xfrm>
              <a:off x="307192" y="4022333"/>
              <a:ext cx="1957624" cy="842401"/>
            </a:xfrm>
            <a:prstGeom prst="roundRect">
              <a:avLst>
                <a:gd name="adj" fmla="val 3347"/>
              </a:avLst>
            </a:prstGeom>
            <a:ln w="38100">
              <a:solidFill>
                <a:schemeClr val="bg1">
                  <a:lumMod val="95000"/>
                </a:schemeClr>
              </a:solidFill>
            </a:ln>
          </p:spPr>
        </p:pic>
        <p:sp>
          <p:nvSpPr>
            <p:cNvPr id="59" name="TextBox 58">
              <a:extLst>
                <a:ext uri="{FF2B5EF4-FFF2-40B4-BE49-F238E27FC236}">
                  <a16:creationId xmlns:a16="http://schemas.microsoft.com/office/drawing/2014/main" id="{251AB0F9-777B-D376-7272-DD040ABF41C8}"/>
                </a:ext>
              </a:extLst>
            </p:cNvPr>
            <p:cNvSpPr txBox="1"/>
            <p:nvPr/>
          </p:nvSpPr>
          <p:spPr>
            <a:xfrm>
              <a:off x="2294465" y="4187548"/>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View atmospheric CO2 levels.</a:t>
              </a:r>
              <a:endParaRPr lang="en-US" sz="1400" dirty="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670565E-7D51-9BB1-9487-F89B0A01F1AB}"/>
              </a:ext>
            </a:extLst>
          </p:cNvPr>
          <p:cNvGrpSpPr/>
          <p:nvPr/>
        </p:nvGrpSpPr>
        <p:grpSpPr>
          <a:xfrm>
            <a:off x="307192" y="5089857"/>
            <a:ext cx="3527503" cy="1054204"/>
            <a:chOff x="307192" y="5089857"/>
            <a:chExt cx="3527503" cy="1054204"/>
          </a:xfrm>
        </p:grpSpPr>
        <p:pic>
          <p:nvPicPr>
            <p:cNvPr id="58" name="Picture 57">
              <a:extLst>
                <a:ext uri="{FF2B5EF4-FFF2-40B4-BE49-F238E27FC236}">
                  <a16:creationId xmlns:a16="http://schemas.microsoft.com/office/drawing/2014/main" id="{6F4F9587-F843-F16C-ACB0-4C2E3432237E}"/>
                </a:ext>
              </a:extLst>
            </p:cNvPr>
            <p:cNvPicPr>
              <a:picLocks noChangeAspect="1"/>
            </p:cNvPicPr>
            <p:nvPr/>
          </p:nvPicPr>
          <p:blipFill>
            <a:blip r:embed="rId13"/>
            <a:stretch>
              <a:fillRect/>
            </a:stretch>
          </p:blipFill>
          <p:spPr>
            <a:xfrm>
              <a:off x="307192" y="5089857"/>
              <a:ext cx="1987273" cy="1054204"/>
            </a:xfrm>
            <a:prstGeom prst="roundRect">
              <a:avLst>
                <a:gd name="adj" fmla="val 7469"/>
              </a:avLst>
            </a:prstGeom>
          </p:spPr>
        </p:pic>
        <p:sp>
          <p:nvSpPr>
            <p:cNvPr id="61" name="TextBox 60">
              <a:extLst>
                <a:ext uri="{FF2B5EF4-FFF2-40B4-BE49-F238E27FC236}">
                  <a16:creationId xmlns:a16="http://schemas.microsoft.com/office/drawing/2014/main" id="{94A92DF4-5950-4C6B-2DAC-5898A34F9211}"/>
                </a:ext>
              </a:extLst>
            </p:cNvPr>
            <p:cNvSpPr txBox="1"/>
            <p:nvPr/>
          </p:nvSpPr>
          <p:spPr>
            <a:xfrm>
              <a:off x="2294465" y="5355349"/>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Set CO2 and income targets.</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62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22" name="Sub Title">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endParaRPr lang="en-US" sz="1800" dirty="0">
              <a:solidFill>
                <a:schemeClr val="tx2"/>
              </a:solidFill>
            </a:endParaRPr>
          </a:p>
        </p:txBody>
      </p:sp>
      <p:grpSp>
        <p:nvGrpSpPr>
          <p:cNvPr id="23" name="Diagram">
            <a:extLst>
              <a:ext uri="{FF2B5EF4-FFF2-40B4-BE49-F238E27FC236}">
                <a16:creationId xmlns:a16="http://schemas.microsoft.com/office/drawing/2014/main" id="{A914714B-DBB7-C761-A291-61850DA4CC4E}"/>
              </a:ext>
            </a:extLst>
          </p:cNvPr>
          <p:cNvGrpSpPr/>
          <p:nvPr/>
        </p:nvGrpSpPr>
        <p:grpSpPr>
          <a:xfrm>
            <a:off x="604529" y="961350"/>
            <a:ext cx="7949228" cy="4935300"/>
            <a:chOff x="1869654" y="1088781"/>
            <a:chExt cx="7949228" cy="4935300"/>
          </a:xfrm>
        </p:grpSpPr>
        <p:sp>
          <p:nvSpPr>
            <p:cNvPr id="24" name="Isosceles Triangle 23">
              <a:extLst>
                <a:ext uri="{FF2B5EF4-FFF2-40B4-BE49-F238E27FC236}">
                  <a16:creationId xmlns:a16="http://schemas.microsoft.com/office/drawing/2014/main" id="{96538690-85D5-0FA3-7093-BC9366FD5EF6}"/>
                </a:ext>
              </a:extLst>
            </p:cNvPr>
            <p:cNvSpPr/>
            <p:nvPr/>
          </p:nvSpPr>
          <p:spPr>
            <a:xfrm rot="3600000">
              <a:off x="4053011" y="1414576"/>
              <a:ext cx="4645780" cy="4004984"/>
            </a:xfrm>
            <a:prstGeom prst="triangle">
              <a:avLst/>
            </a:prstGeom>
            <a:solidFill>
              <a:schemeClr val="bg1">
                <a:lumMod val="95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BEAC8D4-6BB4-F65E-B69D-DF0120D08F5A}"/>
                </a:ext>
              </a:extLst>
            </p:cNvPr>
            <p:cNvGrpSpPr/>
            <p:nvPr/>
          </p:nvGrpSpPr>
          <p:grpSpPr>
            <a:xfrm>
              <a:off x="1869654" y="1088781"/>
              <a:ext cx="7949228" cy="4935300"/>
              <a:chOff x="1869654" y="1088781"/>
              <a:chExt cx="7949228" cy="4935300"/>
            </a:xfrm>
          </p:grpSpPr>
          <p:sp>
            <p:nvSpPr>
              <p:cNvPr id="26" name="Rectangle: Single Corner Snipped 25">
                <a:extLst>
                  <a:ext uri="{FF2B5EF4-FFF2-40B4-BE49-F238E27FC236}">
                    <a16:creationId xmlns:a16="http://schemas.microsoft.com/office/drawing/2014/main" id="{E6F717D5-E2E5-1E2C-17F8-42EDEF9C02F4}"/>
                  </a:ext>
                </a:extLst>
              </p:cNvPr>
              <p:cNvSpPr/>
              <p:nvPr/>
            </p:nvSpPr>
            <p:spPr>
              <a:xfrm rot="19053239">
                <a:off x="5345180" y="5124081"/>
                <a:ext cx="900000" cy="900000"/>
              </a:xfrm>
              <a:prstGeom prst="snip1Rect">
                <a:avLst/>
              </a:prstGeom>
              <a:solidFill>
                <a:schemeClr val="bg1">
                  <a:lumMod val="65000"/>
                </a:schemeClr>
              </a:solidFill>
              <a:ln>
                <a:solidFill>
                  <a:schemeClr val="bg1">
                    <a:lumMod val="85000"/>
                  </a:schemeClr>
                </a:solidFill>
              </a:ln>
              <a:scene3d>
                <a:camera prst="orthographicFront"/>
                <a:lightRig rig="threePt" dir="t"/>
              </a:scene3d>
              <a:sp3d>
                <a:bevelT w="139700" prst="cross"/>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UTILS</a:t>
                </a:r>
                <a:endParaRPr lang="en-US" sz="2000" b="1" dirty="0"/>
              </a:p>
            </p:txBody>
          </p:sp>
          <p:sp>
            <p:nvSpPr>
              <p:cNvPr id="27" name="text pages">
                <a:extLst>
                  <a:ext uri="{FF2B5EF4-FFF2-40B4-BE49-F238E27FC236}">
                    <a16:creationId xmlns:a16="http://schemas.microsoft.com/office/drawing/2014/main" id="{DDC59E35-13B4-72A1-F31F-C7EEE94857A9}"/>
                  </a:ext>
                </a:extLst>
              </p:cNvPr>
              <p:cNvSpPr txBox="1"/>
              <p:nvPr/>
            </p:nvSpPr>
            <p:spPr>
              <a:xfrm rot="16200000">
                <a:off x="4545174" y="2676562"/>
                <a:ext cx="2598188" cy="2598188"/>
              </a:xfrm>
              <a:prstGeom prst="rect">
                <a:avLst/>
              </a:prstGeom>
              <a:noFill/>
            </p:spPr>
            <p:txBody>
              <a:bodyPr wrap="square" rtlCol="0">
                <a:prstTxWarp prst="textCircle">
                  <a:avLst>
                    <a:gd name="adj" fmla="val 12355753"/>
                  </a:avLst>
                </a:prstTxWarp>
                <a:spAutoFit/>
              </a:bodyPr>
              <a:lstStyle/>
              <a:p>
                <a:pPr algn="ctr"/>
                <a:r>
                  <a:rPr lang="en-GB" b="1" dirty="0">
                    <a:solidFill>
                      <a:schemeClr val="accent5"/>
                    </a:solidFill>
                  </a:rPr>
                  <a:t>LANDING       HELP        HOME       PLANNER</a:t>
                </a:r>
                <a:endParaRPr lang="en-US" b="1" dirty="0">
                  <a:solidFill>
                    <a:schemeClr val="accent5"/>
                  </a:solidFill>
                </a:endParaRPr>
              </a:p>
            </p:txBody>
          </p:sp>
          <p:grpSp>
            <p:nvGrpSpPr>
              <p:cNvPr id="28" name="Group 27">
                <a:extLst>
                  <a:ext uri="{FF2B5EF4-FFF2-40B4-BE49-F238E27FC236}">
                    <a16:creationId xmlns:a16="http://schemas.microsoft.com/office/drawing/2014/main" id="{9FAB922F-2480-7BED-0FD5-C5495EFFF07F}"/>
                  </a:ext>
                </a:extLst>
              </p:cNvPr>
              <p:cNvGrpSpPr/>
              <p:nvPr/>
            </p:nvGrpSpPr>
            <p:grpSpPr>
              <a:xfrm>
                <a:off x="5007076" y="3368055"/>
                <a:ext cx="1727208" cy="1215199"/>
                <a:chOff x="4955985" y="3159164"/>
                <a:chExt cx="1727208" cy="1215199"/>
              </a:xfrm>
            </p:grpSpPr>
            <p:sp>
              <p:nvSpPr>
                <p:cNvPr id="35" name="pages 1">
                  <a:extLst>
                    <a:ext uri="{FF2B5EF4-FFF2-40B4-BE49-F238E27FC236}">
                      <a16:creationId xmlns:a16="http://schemas.microsoft.com/office/drawing/2014/main" id="{9BE802F4-6EE4-86B3-7C4F-77AE965EEAA4}"/>
                    </a:ext>
                  </a:extLst>
                </p:cNvPr>
                <p:cNvSpPr/>
                <p:nvPr/>
              </p:nvSpPr>
              <p:spPr>
                <a:xfrm>
                  <a:off x="5326832" y="3159164"/>
                  <a:ext cx="1356361" cy="8101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6" name="pages 2">
                  <a:extLst>
                    <a:ext uri="{FF2B5EF4-FFF2-40B4-BE49-F238E27FC236}">
                      <a16:creationId xmlns:a16="http://schemas.microsoft.com/office/drawing/2014/main" id="{1585A7A9-5721-EE25-DA0A-BD3DE01A6AD5}"/>
                    </a:ext>
                  </a:extLst>
                </p:cNvPr>
                <p:cNvSpPr/>
                <p:nvPr/>
              </p:nvSpPr>
              <p:spPr>
                <a:xfrm>
                  <a:off x="5201161" y="3292452"/>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7" name="pages 3">
                  <a:extLst>
                    <a:ext uri="{FF2B5EF4-FFF2-40B4-BE49-F238E27FC236}">
                      <a16:creationId xmlns:a16="http://schemas.microsoft.com/office/drawing/2014/main" id="{2E4C5EB1-A922-F4F4-49A1-D653B5081952}"/>
                    </a:ext>
                  </a:extLst>
                </p:cNvPr>
                <p:cNvSpPr/>
                <p:nvPr/>
              </p:nvSpPr>
              <p:spPr>
                <a:xfrm>
                  <a:off x="5081656" y="3424498"/>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8" name="pages 4">
                  <a:extLst>
                    <a:ext uri="{FF2B5EF4-FFF2-40B4-BE49-F238E27FC236}">
                      <a16:creationId xmlns:a16="http://schemas.microsoft.com/office/drawing/2014/main" id="{660181B5-E331-0299-67FC-D223CE3D4A19}"/>
                    </a:ext>
                  </a:extLst>
                </p:cNvPr>
                <p:cNvSpPr/>
                <p:nvPr/>
              </p:nvSpPr>
              <p:spPr>
                <a:xfrm>
                  <a:off x="4955985" y="3564230"/>
                  <a:ext cx="1356361" cy="810133"/>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APP PAGES</a:t>
                  </a:r>
                  <a:endParaRPr lang="en-US" sz="2800" b="1" dirty="0"/>
                </a:p>
              </p:txBody>
            </p:sp>
          </p:grpSp>
          <p:sp>
            <p:nvSpPr>
              <p:cNvPr id="29" name="simulation model">
                <a:extLst>
                  <a:ext uri="{FF2B5EF4-FFF2-40B4-BE49-F238E27FC236}">
                    <a16:creationId xmlns:a16="http://schemas.microsoft.com/office/drawing/2014/main" id="{715F66A8-331E-78A3-6544-C7F0D8BA81A1}"/>
                  </a:ext>
                </a:extLst>
              </p:cNvPr>
              <p:cNvSpPr/>
              <p:nvPr/>
            </p:nvSpPr>
            <p:spPr>
              <a:xfrm>
                <a:off x="1869654" y="4058314"/>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SIMULATION MODEL</a:t>
                </a:r>
                <a:endParaRPr lang="en-US" sz="2000" b="1" i="1" dirty="0">
                  <a:solidFill>
                    <a:schemeClr val="bg1"/>
                  </a:solidFill>
                </a:endParaRPr>
              </a:p>
            </p:txBody>
          </p:sp>
          <p:sp>
            <p:nvSpPr>
              <p:cNvPr id="30" name="ui components">
                <a:extLst>
                  <a:ext uri="{FF2B5EF4-FFF2-40B4-BE49-F238E27FC236}">
                    <a16:creationId xmlns:a16="http://schemas.microsoft.com/office/drawing/2014/main" id="{132AB8FD-1ED7-2E84-6EB5-6D4FBCBA5650}"/>
                  </a:ext>
                </a:extLst>
              </p:cNvPr>
              <p:cNvSpPr/>
              <p:nvPr/>
            </p:nvSpPr>
            <p:spPr>
              <a:xfrm>
                <a:off x="4721475" y="1088781"/>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UI COMPONENTS</a:t>
                </a:r>
                <a:endParaRPr lang="en-US" sz="2000" b="1" i="1" dirty="0">
                  <a:solidFill>
                    <a:schemeClr val="bg1"/>
                  </a:solidFill>
                </a:endParaRPr>
              </a:p>
            </p:txBody>
          </p:sp>
          <p:sp>
            <p:nvSpPr>
              <p:cNvPr id="31" name="input variables">
                <a:extLst>
                  <a:ext uri="{FF2B5EF4-FFF2-40B4-BE49-F238E27FC236}">
                    <a16:creationId xmlns:a16="http://schemas.microsoft.com/office/drawing/2014/main" id="{E89BA0D5-DFF4-6694-FD9C-103186249902}"/>
                  </a:ext>
                </a:extLst>
              </p:cNvPr>
              <p:cNvSpPr/>
              <p:nvPr/>
            </p:nvSpPr>
            <p:spPr>
              <a:xfrm>
                <a:off x="7658882" y="4062909"/>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INPUT VARIABLES</a:t>
                </a:r>
                <a:endParaRPr lang="en-US" sz="2000" b="1" dirty="0">
                  <a:solidFill>
                    <a:schemeClr val="bg1"/>
                  </a:solidFill>
                </a:endParaRPr>
              </a:p>
            </p:txBody>
          </p:sp>
          <p:cxnSp>
            <p:nvCxnSpPr>
              <p:cNvPr id="32" name="Straight Arrow Connector 31">
                <a:extLst>
                  <a:ext uri="{FF2B5EF4-FFF2-40B4-BE49-F238E27FC236}">
                    <a16:creationId xmlns:a16="http://schemas.microsoft.com/office/drawing/2014/main" id="{3254668B-CC47-DD22-5156-0794CD6EEC7E}"/>
                  </a:ext>
                </a:extLst>
              </p:cNvPr>
              <p:cNvCxnSpPr>
                <a:cxnSpLocks/>
                <a:stCxn id="29" idx="3"/>
                <a:endCxn id="24" idx="3"/>
              </p:cNvCxnSpPr>
              <p:nvPr/>
            </p:nvCxnSpPr>
            <p:spPr>
              <a:xfrm>
                <a:off x="4029654" y="4418314"/>
                <a:ext cx="61203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8146C-CA12-3CF6-2213-3B4E7CA7B892}"/>
                  </a:ext>
                </a:extLst>
              </p:cNvPr>
              <p:cNvCxnSpPr>
                <a:cxnSpLocks/>
                <a:stCxn id="30" idx="2"/>
                <a:endCxn id="24" idx="1"/>
              </p:cNvCxnSpPr>
              <p:nvPr/>
            </p:nvCxnSpPr>
            <p:spPr>
              <a:xfrm flipH="1">
                <a:off x="5795179" y="1808781"/>
                <a:ext cx="6296" cy="602446"/>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52ADFD-AD2E-C525-F9D3-7D52DF7C3391}"/>
                  </a:ext>
                </a:extLst>
              </p:cNvPr>
              <p:cNvCxnSpPr>
                <a:cxnSpLocks/>
                <a:stCxn id="31" idx="1"/>
                <a:endCxn id="24" idx="5"/>
              </p:cNvCxnSpPr>
              <p:nvPr/>
            </p:nvCxnSpPr>
            <p:spPr>
              <a:xfrm flipH="1">
                <a:off x="6956624" y="4422909"/>
                <a:ext cx="70225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42" name="highlight help">
            <a:extLst>
              <a:ext uri="{FF2B5EF4-FFF2-40B4-BE49-F238E27FC236}">
                <a16:creationId xmlns:a16="http://schemas.microsoft.com/office/drawing/2014/main" id="{4DEE853D-2B60-0D64-26A1-E013D9E4586A}"/>
              </a:ext>
            </a:extLst>
          </p:cNvPr>
          <p:cNvSpPr/>
          <p:nvPr/>
        </p:nvSpPr>
        <p:spPr>
          <a:xfrm rot="20211192">
            <a:off x="3765106" y="2458186"/>
            <a:ext cx="576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ghlight landing">
            <a:extLst>
              <a:ext uri="{FF2B5EF4-FFF2-40B4-BE49-F238E27FC236}">
                <a16:creationId xmlns:a16="http://schemas.microsoft.com/office/drawing/2014/main" id="{5DC342DD-66B7-6FF5-E8DB-D8FBEF075328}"/>
              </a:ext>
            </a:extLst>
          </p:cNvPr>
          <p:cNvSpPr/>
          <p:nvPr/>
        </p:nvSpPr>
        <p:spPr>
          <a:xfrm rot="17313876">
            <a:off x="2824380" y="3208630"/>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ghlight home">
            <a:extLst>
              <a:ext uri="{FF2B5EF4-FFF2-40B4-BE49-F238E27FC236}">
                <a16:creationId xmlns:a16="http://schemas.microsoft.com/office/drawing/2014/main" id="{3378BBF0-A852-988F-6BF9-C8738E1C6290}"/>
              </a:ext>
            </a:extLst>
          </p:cNvPr>
          <p:cNvSpPr/>
          <p:nvPr/>
        </p:nvSpPr>
        <p:spPr>
          <a:xfrm rot="1222016">
            <a:off x="4658624" y="2435725"/>
            <a:ext cx="72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ighlight planning">
            <a:extLst>
              <a:ext uri="{FF2B5EF4-FFF2-40B4-BE49-F238E27FC236}">
                <a16:creationId xmlns:a16="http://schemas.microsoft.com/office/drawing/2014/main" id="{EE362D1F-BFE5-F254-1ED6-E28D0DC09092}"/>
              </a:ext>
            </a:extLst>
          </p:cNvPr>
          <p:cNvSpPr/>
          <p:nvPr/>
        </p:nvSpPr>
        <p:spPr>
          <a:xfrm rot="4356551">
            <a:off x="5238348" y="3204362"/>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opup bg help">
            <a:extLst>
              <a:ext uri="{FF2B5EF4-FFF2-40B4-BE49-F238E27FC236}">
                <a16:creationId xmlns:a16="http://schemas.microsoft.com/office/drawing/2014/main" id="{3FAB25A9-5612-3091-AB85-7CD997E125B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image help">
            <a:extLst>
              <a:ext uri="{FF2B5EF4-FFF2-40B4-BE49-F238E27FC236}">
                <a16:creationId xmlns:a16="http://schemas.microsoft.com/office/drawing/2014/main" id="{654A7E3B-EF86-4F94-911D-589340C590CD}"/>
              </a:ext>
            </a:extLst>
          </p:cNvPr>
          <p:cNvPicPr>
            <a:picLocks noChangeAspect="1"/>
          </p:cNvPicPr>
          <p:nvPr/>
        </p:nvPicPr>
        <p:blipFill rotWithShape="1">
          <a:blip r:embed="rId2"/>
          <a:srcRect l="14172" r="13511"/>
          <a:stretch/>
        </p:blipFill>
        <p:spPr>
          <a:xfrm>
            <a:off x="318493" y="484142"/>
            <a:ext cx="8501844" cy="5682259"/>
          </a:xfrm>
          <a:prstGeom prst="roundRect">
            <a:avLst>
              <a:gd name="adj" fmla="val 4341"/>
            </a:avLst>
          </a:prstGeom>
        </p:spPr>
      </p:pic>
      <p:sp>
        <p:nvSpPr>
          <p:cNvPr id="53" name="popup bg landing">
            <a:extLst>
              <a:ext uri="{FF2B5EF4-FFF2-40B4-BE49-F238E27FC236}">
                <a16:creationId xmlns:a16="http://schemas.microsoft.com/office/drawing/2014/main" id="{22AE28D1-8397-70A0-B14D-A05BB82D95B1}"/>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landing">
            <a:extLst>
              <a:ext uri="{FF2B5EF4-FFF2-40B4-BE49-F238E27FC236}">
                <a16:creationId xmlns:a16="http://schemas.microsoft.com/office/drawing/2014/main" id="{0F60A2D6-D024-5688-4152-7386C9D3C45A}"/>
              </a:ext>
            </a:extLst>
          </p:cNvPr>
          <p:cNvPicPr>
            <a:picLocks noChangeAspect="1"/>
          </p:cNvPicPr>
          <p:nvPr/>
        </p:nvPicPr>
        <p:blipFill rotWithShape="1">
          <a:blip r:embed="rId3"/>
          <a:srcRect l="15887" r="16509"/>
          <a:stretch/>
        </p:blipFill>
        <p:spPr>
          <a:xfrm>
            <a:off x="461587" y="423285"/>
            <a:ext cx="8155983" cy="5831059"/>
          </a:xfrm>
          <a:prstGeom prst="roundRect">
            <a:avLst>
              <a:gd name="adj" fmla="val 5051"/>
            </a:avLst>
          </a:prstGeom>
        </p:spPr>
      </p:pic>
      <p:sp>
        <p:nvSpPr>
          <p:cNvPr id="54" name="popup bg home">
            <a:extLst>
              <a:ext uri="{FF2B5EF4-FFF2-40B4-BE49-F238E27FC236}">
                <a16:creationId xmlns:a16="http://schemas.microsoft.com/office/drawing/2014/main" id="{81DAA7FD-FCEB-1797-21ED-59D1B824662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image home">
            <a:extLst>
              <a:ext uri="{FF2B5EF4-FFF2-40B4-BE49-F238E27FC236}">
                <a16:creationId xmlns:a16="http://schemas.microsoft.com/office/drawing/2014/main" id="{6F169F3C-39E3-1874-8713-BE86C86906DD}"/>
              </a:ext>
            </a:extLst>
          </p:cNvPr>
          <p:cNvPicPr>
            <a:picLocks noChangeAspect="1"/>
          </p:cNvPicPr>
          <p:nvPr/>
        </p:nvPicPr>
        <p:blipFill rotWithShape="1">
          <a:blip r:embed="rId4"/>
          <a:srcRect r="453"/>
          <a:stretch/>
        </p:blipFill>
        <p:spPr>
          <a:xfrm>
            <a:off x="354331" y="398807"/>
            <a:ext cx="8199426" cy="5950210"/>
          </a:xfrm>
          <a:prstGeom prst="rect">
            <a:avLst/>
          </a:prstGeom>
        </p:spPr>
      </p:pic>
      <p:sp>
        <p:nvSpPr>
          <p:cNvPr id="55" name="popup bg planning">
            <a:extLst>
              <a:ext uri="{FF2B5EF4-FFF2-40B4-BE49-F238E27FC236}">
                <a16:creationId xmlns:a16="http://schemas.microsoft.com/office/drawing/2014/main" id="{E29F6D0A-3AEE-095A-25BC-A3ADEB1882E5}"/>
              </a:ext>
            </a:extLst>
          </p:cNvPr>
          <p:cNvSpPr/>
          <p:nvPr/>
        </p:nvSpPr>
        <p:spPr>
          <a:xfrm>
            <a:off x="7143" y="76958"/>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image planning">
            <a:extLst>
              <a:ext uri="{FF2B5EF4-FFF2-40B4-BE49-F238E27FC236}">
                <a16:creationId xmlns:a16="http://schemas.microsoft.com/office/drawing/2014/main" id="{443D4BAF-0580-7F44-BCCA-416FAFACF9D5}"/>
              </a:ext>
            </a:extLst>
          </p:cNvPr>
          <p:cNvPicPr>
            <a:picLocks noChangeAspect="1"/>
          </p:cNvPicPr>
          <p:nvPr/>
        </p:nvPicPr>
        <p:blipFill rotWithShape="1">
          <a:blip r:embed="rId5"/>
          <a:srcRect r="394"/>
          <a:stretch/>
        </p:blipFill>
        <p:spPr>
          <a:xfrm>
            <a:off x="265078" y="1476000"/>
            <a:ext cx="8613843" cy="4179813"/>
          </a:xfrm>
          <a:prstGeom prst="rect">
            <a:avLst/>
          </a:prstGeom>
        </p:spPr>
      </p:pic>
    </p:spTree>
    <p:extLst>
      <p:ext uri="{BB962C8B-B14F-4D97-AF65-F5344CB8AC3E}">
        <p14:creationId xmlns:p14="http://schemas.microsoft.com/office/powerpoint/2010/main" val="1870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3" restart="whenNotActive" fill="hold" evtFilter="cancelBubble" nodeType="interactiveSeq">
                <p:stCondLst>
                  <p:cond evt="onClick" delay="0">
                    <p:tgtEl>
                      <p:spTgt spid="43"/>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3"/>
                  </p:tgtEl>
                </p:cond>
              </p:nextCondLst>
            </p:seq>
            <p:seq concurrent="1" nextAc="seek">
              <p:cTn id="24" restart="whenNotActive" fill="hold" evtFilter="cancelBubble" nodeType="interactiveSeq">
                <p:stCondLst>
                  <p:cond evt="onClick" delay="0">
                    <p:tgtEl>
                      <p:spTgt spid="45"/>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5"/>
                  </p:tgtEl>
                </p:cond>
              </p:nextCondLst>
            </p:seq>
            <p:seq concurrent="1" nextAc="seek">
              <p:cTn id="35" restart="whenNotActive" fill="hold" evtFilter="cancelBubble" nodeType="interactiveSeq">
                <p:stCondLst>
                  <p:cond evt="onClick" delay="0">
                    <p:tgtEl>
                      <p:spTgt spid="46"/>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4" nodeType="click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52"/>
                                        </p:tgtEl>
                                        <p:attrNameLst>
                                          <p:attrName>ppt_x</p:attrName>
                                        </p:attrNameLst>
                                      </p:cBhvr>
                                      <p:tavLst>
                                        <p:tav tm="0">
                                          <p:val>
                                            <p:strVal val="ppt_x"/>
                                          </p:val>
                                        </p:tav>
                                        <p:tav tm="100000">
                                          <p:val>
                                            <p:strVal val="ppt_x"/>
                                          </p:val>
                                        </p:tav>
                                      </p:tavLst>
                                    </p:anim>
                                    <p:anim calcmode="lin" valueType="num">
                                      <p:cBhvr additive="base">
                                        <p:cTn id="43" dur="500"/>
                                        <p:tgtEl>
                                          <p:spTgt spid="52"/>
                                        </p:tgtEl>
                                        <p:attrNameLst>
                                          <p:attrName>ppt_y</p:attrName>
                                        </p:attrNameLst>
                                      </p:cBhvr>
                                      <p:tavLst>
                                        <p:tav tm="0">
                                          <p:val>
                                            <p:strVal val="ppt_y"/>
                                          </p:val>
                                        </p:tav>
                                        <p:tav tm="100000">
                                          <p:val>
                                            <p:strVal val="0-ppt_h/2"/>
                                          </p:val>
                                        </p:tav>
                                      </p:tavLst>
                                    </p:anim>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5" restart="whenNotActive" fill="hold" evtFilter="cancelBubble" nodeType="interactiveSeq">
                <p:stCondLst>
                  <p:cond evt="onClick" delay="0">
                    <p:tgtEl>
                      <p:spTgt spid="53"/>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0"/>
                                        </p:tgtEl>
                                        <p:attrNameLst>
                                          <p:attrName>ppt_x</p:attrName>
                                        </p:attrNameLst>
                                      </p:cBhvr>
                                      <p:tavLst>
                                        <p:tav tm="0">
                                          <p:val>
                                            <p:strVal val="ppt_x"/>
                                          </p:val>
                                        </p:tav>
                                        <p:tav tm="100000">
                                          <p:val>
                                            <p:strVal val="ppt_x"/>
                                          </p:val>
                                        </p:tav>
                                      </p:tavLst>
                                    </p:anim>
                                    <p:anim calcmode="lin" valueType="num">
                                      <p:cBhvr additive="base">
                                        <p:cTn id="53" dur="500"/>
                                        <p:tgtEl>
                                          <p:spTgt spid="50"/>
                                        </p:tgtEl>
                                        <p:attrNameLst>
                                          <p:attrName>ppt_y</p:attrName>
                                        </p:attrNameLst>
                                      </p:cBhvr>
                                      <p:tavLst>
                                        <p:tav tm="0">
                                          <p:val>
                                            <p:strVal val="ppt_y"/>
                                          </p:val>
                                        </p:tav>
                                        <p:tav tm="100000">
                                          <p:val>
                                            <p:strVal val="0-ppt_h/2"/>
                                          </p:val>
                                        </p:tav>
                                      </p:tavLst>
                                    </p:anim>
                                    <p:set>
                                      <p:cBhvr>
                                        <p:cTn id="54" dur="1" fill="hold">
                                          <p:stCondLst>
                                            <p:cond delay="4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2" presetClass="exit" presetSubtype="1" fill="hold" nodeType="withEffect">
                                  <p:stCondLst>
                                    <p:cond delay="0"/>
                                  </p:stCondLst>
                                  <p:childTnLst>
                                    <p:anim calcmode="lin" valueType="num">
                                      <p:cBhvr additive="base">
                                        <p:cTn id="62" dur="500"/>
                                        <p:tgtEl>
                                          <p:spTgt spid="48"/>
                                        </p:tgtEl>
                                        <p:attrNameLst>
                                          <p:attrName>ppt_x</p:attrName>
                                        </p:attrNameLst>
                                      </p:cBhvr>
                                      <p:tavLst>
                                        <p:tav tm="0">
                                          <p:val>
                                            <p:strVal val="ppt_x"/>
                                          </p:val>
                                        </p:tav>
                                        <p:tav tm="100000">
                                          <p:val>
                                            <p:strVal val="ppt_x"/>
                                          </p:val>
                                        </p:tav>
                                      </p:tavLst>
                                    </p:anim>
                                    <p:anim calcmode="lin" valueType="num">
                                      <p:cBhvr additive="base">
                                        <p:cTn id="63" dur="500"/>
                                        <p:tgtEl>
                                          <p:spTgt spid="48"/>
                                        </p:tgtEl>
                                        <p:attrNameLst>
                                          <p:attrName>ppt_y</p:attrName>
                                        </p:attrNameLst>
                                      </p:cBhvr>
                                      <p:tavLst>
                                        <p:tav tm="0">
                                          <p:val>
                                            <p:strVal val="ppt_y"/>
                                          </p:val>
                                        </p:tav>
                                        <p:tav tm="100000">
                                          <p:val>
                                            <p:strVal val="0-ppt_h/2"/>
                                          </p:val>
                                        </p:tav>
                                      </p:tavLst>
                                    </p:anim>
                                    <p:set>
                                      <p:cBhvr>
                                        <p:cTn id="6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5" restart="whenNotActive" fill="hold" evtFilter="cancelBubble" nodeType="interactiveSeq">
                <p:stCondLst>
                  <p:cond evt="onClick" delay="0">
                    <p:tgtEl>
                      <p:spTgt spid="44"/>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4"/>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par>
                                <p:cTn id="82" presetID="2" presetClass="exit" presetSubtype="1" fill="hold" nodeType="withEffect">
                                  <p:stCondLst>
                                    <p:cond delay="0"/>
                                  </p:stCondLst>
                                  <p:childTnLst>
                                    <p:anim calcmode="lin" valueType="num">
                                      <p:cBhvr additive="base">
                                        <p:cTn id="83" dur="500"/>
                                        <p:tgtEl>
                                          <p:spTgt spid="47"/>
                                        </p:tgtEl>
                                        <p:attrNameLst>
                                          <p:attrName>ppt_x</p:attrName>
                                        </p:attrNameLst>
                                      </p:cBhvr>
                                      <p:tavLst>
                                        <p:tav tm="0">
                                          <p:val>
                                            <p:strVal val="ppt_x"/>
                                          </p:val>
                                        </p:tav>
                                        <p:tav tm="100000">
                                          <p:val>
                                            <p:strVal val="ppt_x"/>
                                          </p:val>
                                        </p:tav>
                                      </p:tavLst>
                                    </p:anim>
                                    <p:anim calcmode="lin" valueType="num">
                                      <p:cBhvr additive="base">
                                        <p:cTn id="84" dur="500"/>
                                        <p:tgtEl>
                                          <p:spTgt spid="47"/>
                                        </p:tgtEl>
                                        <p:attrNameLst>
                                          <p:attrName>ppt_y</p:attrName>
                                        </p:attrNameLst>
                                      </p:cBhvr>
                                      <p:tavLst>
                                        <p:tav tm="0">
                                          <p:val>
                                            <p:strVal val="ppt_y"/>
                                          </p:val>
                                        </p:tav>
                                        <p:tav tm="100000">
                                          <p:val>
                                            <p:strVal val="0-ppt_h/2"/>
                                          </p:val>
                                        </p:tav>
                                      </p:tavLst>
                                    </p:anim>
                                    <p:set>
                                      <p:cBhvr>
                                        <p:cTn id="85"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6" grpId="0" animBg="1"/>
      <p:bldP spid="46" grpId="4" animBg="1"/>
      <p:bldP spid="53" grpId="1" animBg="1"/>
      <p:bldP spid="53" grpId="2" animBg="1"/>
      <p:bldP spid="54" grpId="0" animBg="1"/>
      <p:bldP spid="54" grpId="1" animBg="1"/>
      <p:bldP spid="55" grpId="0" animBg="1"/>
      <p:bldP spid="5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2"/>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3"/>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2"/>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3"/>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2"/>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3"/>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2"/>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a:t>
            </a:r>
            <a:endParaRPr lang="en-US" dirty="0"/>
          </a:p>
        </p:txBody>
      </p:sp>
      <p:sp>
        <p:nvSpPr>
          <p:cNvPr id="4" name="Text Placeholder 3">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9">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142011304"/>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a:t>
                      </a:r>
                      <a:r>
                        <a:rPr lang="en-GB" sz="1600" b="0" i="0" u="none" strike="noStrike" dirty="0">
                          <a:solidFill>
                            <a:srgbClr val="000000"/>
                          </a:solidFill>
                          <a:effectLst/>
                          <a:highlight>
                            <a:srgbClr val="FFFF00"/>
                          </a:highlight>
                          <a:latin typeface="Calibri" panose="020F0502020204030204" pitchFamily="34" charset="0"/>
                          <a:hlinkClick r:id="rId2"/>
                        </a:rPr>
                        <a:t>classes</a:t>
                      </a:r>
                      <a:r>
                        <a:rPr lang="en-GB" sz="1600" b="0" i="0" u="none" strike="noStrike" dirty="0">
                          <a:solidFill>
                            <a:srgbClr val="000000"/>
                          </a:solidFill>
                          <a:effectLst/>
                          <a:latin typeface="Calibri" panose="020F0502020204030204" pitchFamily="34" charset="0"/>
                        </a:rPr>
                        <a:t>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MVC Text">
            <a:extLst>
              <a:ext uri="{FF2B5EF4-FFF2-40B4-BE49-F238E27FC236}">
                <a16:creationId xmlns:a16="http://schemas.microsoft.com/office/drawing/2014/main" id="{EA783084-25F5-AFA5-FBA7-AD25B4C09FC4}"/>
              </a:ext>
            </a:extLst>
          </p:cNvPr>
          <p:cNvSpPr txBox="1"/>
          <p:nvPr/>
        </p:nvSpPr>
        <p:spPr>
          <a:xfrm>
            <a:off x="6702358" y="1745025"/>
            <a:ext cx="2103942"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12" name="PopupBg">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MVC Display">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Freq Delivery">
            <a:extLst>
              <a:ext uri="{FF2B5EF4-FFF2-40B4-BE49-F238E27FC236}">
                <a16:creationId xmlns:a16="http://schemas.microsoft.com/office/drawing/2014/main" id="{0950925C-13CC-F8F8-547C-028D7143F78A}"/>
              </a:ext>
            </a:extLst>
          </p:cNvPr>
          <p:cNvSpPr txBox="1"/>
          <p:nvPr/>
        </p:nvSpPr>
        <p:spPr>
          <a:xfrm>
            <a:off x="909176" y="4179372"/>
            <a:ext cx="1941828" cy="1200329"/>
          </a:xfrm>
          <a:prstGeom prst="rect">
            <a:avLst/>
          </a:prstGeom>
          <a:noFill/>
        </p:spPr>
        <p:txBody>
          <a:bodyPr wrap="square" rtlCol="0">
            <a:spAutoFit/>
          </a:bodyPr>
          <a:lstStyle/>
          <a:p>
            <a:pPr algn="ctr"/>
            <a:r>
              <a:rPr lang="en-GB" b="1" dirty="0">
                <a:highlight>
                  <a:srgbClr val="FFFF00"/>
                </a:highlight>
                <a:hlinkClick r:id="rId3"/>
              </a:rPr>
              <a:t>Frequent Feature Delivery,</a:t>
            </a:r>
          </a:p>
          <a:p>
            <a:pPr algn="ctr"/>
            <a:r>
              <a:rPr lang="en-GB" b="1" dirty="0">
                <a:highlight>
                  <a:srgbClr val="FFFF00"/>
                </a:highlight>
                <a:hlinkClick r:id="rId3"/>
              </a:rPr>
              <a:t>Feedback and Improvement</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hlinkClick r:id="rId4"/>
              </a:rPr>
              <a:t>Vercel</a:t>
            </a:r>
            <a:endParaRPr lang="en-US" b="1" dirty="0">
              <a:highlight>
                <a:srgbClr val="FFFF00"/>
              </a:highlight>
            </a:endParaRPr>
          </a:p>
        </p:txBody>
      </p:sp>
      <p:sp>
        <p:nvSpPr>
          <p:cNvPr id="17" name="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hlinkClick r:id="rId5"/>
              </a:rPr>
              <a:t>GitHub</a:t>
            </a:r>
            <a:endParaRPr lang="en-US" b="1" dirty="0">
              <a:highlight>
                <a:srgbClr val="FFFF00"/>
              </a:highlight>
            </a:endParaRPr>
          </a:p>
        </p:txBody>
      </p:sp>
      <p:sp>
        <p:nvSpPr>
          <p:cNvPr id="31" name="PopupBg" hidden="1">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hidden="1">
            <a:extLst>
              <a:ext uri="{FF2B5EF4-FFF2-40B4-BE49-F238E27FC236}">
                <a16:creationId xmlns:a16="http://schemas.microsoft.com/office/drawing/2014/main" id="{D5BCD414-6C1C-8D78-1542-485B93A16C1B}"/>
              </a:ext>
            </a:extLst>
          </p:cNvPr>
          <p:cNvPicPr>
            <a:picLocks noChangeAspect="1"/>
          </p:cNvPicPr>
          <p:nvPr/>
        </p:nvPicPr>
        <p:blipFill>
          <a:blip r:embed="rId6"/>
          <a:stretch>
            <a:fillRect/>
          </a:stretch>
        </p:blipFill>
        <p:spPr>
          <a:xfrm>
            <a:off x="421480" y="987444"/>
            <a:ext cx="8315325" cy="47142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childTnLst>
                          </p:cTn>
                        </p:par>
                        <p:par>
                          <p:cTn id="20" fill="hold">
                            <p:stCondLst>
                              <p:cond delay="500"/>
                            </p:stCondLst>
                            <p:childTnLst>
                              <p:par>
                                <p:cTn id="21" presetID="2" presetClass="exit" presetSubtype="1" fill="hold" grpId="1" nodeType="afterEffect">
                                  <p:stCondLst>
                                    <p:cond delay="0"/>
                                  </p:stCondLst>
                                  <p:childTnLst>
                                    <p:anim calcmode="lin" valueType="num">
                                      <p:cBhvr additive="base">
                                        <p:cTn id="22" dur="500"/>
                                        <p:tgtEl>
                                          <p:spTgt spid="31"/>
                                        </p:tgtEl>
                                        <p:attrNameLst>
                                          <p:attrName>ppt_x</p:attrName>
                                        </p:attrNameLst>
                                      </p:cBhvr>
                                      <p:tavLst>
                                        <p:tav tm="0">
                                          <p:val>
                                            <p:strVal val="ppt_x"/>
                                          </p:val>
                                        </p:tav>
                                        <p:tav tm="100000">
                                          <p:val>
                                            <p:strVal val="ppt_x"/>
                                          </p:val>
                                        </p:tav>
                                      </p:tavLst>
                                    </p:anim>
                                    <p:anim calcmode="lin" valueType="num">
                                      <p:cBhvr additive="base">
                                        <p:cTn id="23" dur="500"/>
                                        <p:tgtEl>
                                          <p:spTgt spid="31"/>
                                        </p:tgtEl>
                                        <p:attrNameLst>
                                          <p:attrName>ppt_y</p:attrName>
                                        </p:attrNameLst>
                                      </p:cBhvr>
                                      <p:tavLst>
                                        <p:tav tm="0">
                                          <p:val>
                                            <p:strVal val="ppt_y"/>
                                          </p:val>
                                        </p:tav>
                                        <p:tav tm="100000">
                                          <p:val>
                                            <p:strVal val="0-ppt_h/2"/>
                                          </p:val>
                                        </p:tav>
                                      </p:tavLst>
                                    </p:anim>
                                    <p:set>
                                      <p:cBhvr>
                                        <p:cTn id="24"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1" grpId="0" animBg="1"/>
      <p:bldP spid="3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2085281"/>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a:t>
            </a:r>
            <a:endParaRPr lang="en-US" dirty="0"/>
          </a:p>
        </p:txBody>
      </p:sp>
      <p:sp>
        <p:nvSpPr>
          <p:cNvPr id="4" name="Text Placeholder 3">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grpSp>
        <p:nvGrpSpPr>
          <p:cNvPr id="11" name="Group 10">
            <a:extLst>
              <a:ext uri="{FF2B5EF4-FFF2-40B4-BE49-F238E27FC236}">
                <a16:creationId xmlns:a16="http://schemas.microsoft.com/office/drawing/2014/main" id="{DF9707B5-C5FF-EE78-8578-6460558E658F}"/>
              </a:ext>
            </a:extLst>
          </p:cNvPr>
          <p:cNvGrpSpPr/>
          <p:nvPr/>
        </p:nvGrpSpPr>
        <p:grpSpPr>
          <a:xfrm>
            <a:off x="170867" y="1528013"/>
            <a:ext cx="8790161" cy="1754326"/>
            <a:chOff x="176919" y="1392867"/>
            <a:chExt cx="8790161" cy="1754326"/>
          </a:xfrm>
        </p:grpSpPr>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grpSp>
      <p:grpSp>
        <p:nvGrpSpPr>
          <p:cNvPr id="3" name="Group 2">
            <a:extLst>
              <a:ext uri="{FF2B5EF4-FFF2-40B4-BE49-F238E27FC236}">
                <a16:creationId xmlns:a16="http://schemas.microsoft.com/office/drawing/2014/main" id="{51C3CD6C-E1BD-FACA-CDBF-811E4EABEB7B}"/>
              </a:ext>
            </a:extLst>
          </p:cNvPr>
          <p:cNvGrpSpPr/>
          <p:nvPr/>
        </p:nvGrpSpPr>
        <p:grpSpPr>
          <a:xfrm>
            <a:off x="158762" y="3561818"/>
            <a:ext cx="8802266" cy="2585324"/>
            <a:chOff x="164814" y="3210936"/>
            <a:chExt cx="8802266" cy="2585324"/>
          </a:xfrm>
        </p:grpSpPr>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a:t>
              </a:r>
              <a:r>
                <a:rPr lang="en-GB" dirty="0">
                  <a:highlight>
                    <a:srgbClr val="FFFF00"/>
                  </a:highlight>
                </a:rPr>
                <a:t>Obsidian</a:t>
              </a:r>
              <a:r>
                <a:rPr lang="en-GB" dirty="0"/>
                <a:t> to do this.</a:t>
              </a:r>
            </a:p>
          </p:txBody>
        </p:sp>
      </p:grpSp>
    </p:spTree>
    <p:extLst>
      <p:ext uri="{BB962C8B-B14F-4D97-AF65-F5344CB8AC3E}">
        <p14:creationId xmlns:p14="http://schemas.microsoft.com/office/powerpoint/2010/main" val="1751146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2">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utton Questionnaire">
            <a:extLst>
              <a:ext uri="{FF2B5EF4-FFF2-40B4-BE49-F238E27FC236}">
                <a16:creationId xmlns:a16="http://schemas.microsoft.com/office/drawing/2014/main" id="{4627118F-FCF6-A3D8-B764-4C2F88FA5D59}"/>
              </a:ext>
            </a:extLst>
          </p:cNvPr>
          <p:cNvSpPr txBox="1"/>
          <p:nvPr/>
        </p:nvSpPr>
        <p:spPr>
          <a:xfrm>
            <a:off x="1186774" y="5111886"/>
            <a:ext cx="1517515" cy="369332"/>
          </a:xfrm>
          <a:prstGeom prst="rect">
            <a:avLst/>
          </a:prstGeom>
          <a:noFill/>
        </p:spPr>
        <p:txBody>
          <a:bodyPr wrap="square" rtlCol="0">
            <a:spAutoFit/>
          </a:bodyPr>
          <a:lstStyle/>
          <a:p>
            <a:pPr algn="ctr"/>
            <a:r>
              <a:rPr lang="en-IE" b="0" dirty="0">
                <a:highlight>
                  <a:srgbClr val="FFFF00"/>
                </a:highlight>
                <a:latin typeface="+mj-lt"/>
              </a:rPr>
              <a:t>Questionnaire</a:t>
            </a:r>
            <a:endParaRPr lang="en-US" dirty="0"/>
          </a:p>
        </p:txBody>
      </p:sp>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 Plan (</a:t>
            </a:r>
            <a:r>
              <a:rPr lang="en-IE" dirty="0" err="1"/>
              <a:t>i</a:t>
            </a:r>
            <a:r>
              <a:rPr lang="en-IE" dirty="0"/>
              <a:t>)</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5" y="1305855"/>
            <a:ext cx="7500938" cy="4246290"/>
          </a:xfrm>
        </p:spPr>
        <p:txBody>
          <a:bodyPr/>
          <a:lstStyle/>
          <a:p>
            <a:r>
              <a:rPr lang="en-IE" b="0" dirty="0">
                <a:latin typeface="+mj-lt"/>
              </a:rPr>
              <a:t>The </a:t>
            </a:r>
            <a:r>
              <a:rPr lang="en-IE" b="0" dirty="0" err="1">
                <a:latin typeface="+mj-lt"/>
              </a:rPr>
              <a:t>Mycroforest</a:t>
            </a:r>
            <a:r>
              <a:rPr lang="en-IE" b="0" dirty="0">
                <a:latin typeface="+mj-lt"/>
              </a:rPr>
              <a:t> teaching tool was used for a 2 hrs session as part of a two-day workshop on Climate Change and Sustainability with (n=10) TY students on the </a:t>
            </a:r>
            <a:r>
              <a:rPr lang="en-IE" b="0" dirty="0">
                <a:latin typeface="+mj-lt"/>
                <a:hlinkClick r:id="rId2"/>
              </a:rPr>
              <a:t>TAP Bridge2College Programme</a:t>
            </a:r>
            <a:r>
              <a:rPr lang="en-IE" b="0" dirty="0">
                <a:latin typeface="+mj-lt"/>
              </a:rPr>
              <a:t>.</a:t>
            </a:r>
          </a:p>
          <a:p>
            <a:r>
              <a:rPr lang="en-IE" b="0" u="sng" dirty="0">
                <a:latin typeface="+mj-lt"/>
              </a:rPr>
              <a:t>Learning Activity:</a:t>
            </a:r>
          </a:p>
          <a:p>
            <a:pPr marL="457200" indent="-457200">
              <a:spcBef>
                <a:spcPts val="0"/>
              </a:spcBef>
              <a:buAutoNum type="arabicPeriod"/>
            </a:pPr>
            <a:r>
              <a:rPr lang="en-IE" b="0" dirty="0">
                <a:latin typeface="+mj-lt"/>
              </a:rPr>
              <a:t>Introduction (explanation by tutors and a short </a:t>
            </a:r>
            <a:r>
              <a:rPr lang="en-IE" b="0" dirty="0">
                <a:solidFill>
                  <a:schemeClr val="tx2"/>
                </a:solidFill>
                <a:latin typeface="+mj-lt"/>
                <a:hlinkClick r:id="rId3">
                  <a:extLst>
                    <a:ext uri="{A12FA001-AC4F-418D-AE19-62706E023703}">
                      <ahyp:hlinkClr xmlns:ahyp="http://schemas.microsoft.com/office/drawing/2018/hyperlinkcolor" val="tx"/>
                    </a:ext>
                  </a:extLst>
                </a:hlinkClick>
              </a:rPr>
              <a:t>video</a:t>
            </a:r>
            <a:r>
              <a:rPr lang="en-IE" b="0" dirty="0">
                <a:latin typeface="+mj-lt"/>
              </a:rPr>
              <a:t>).</a:t>
            </a:r>
          </a:p>
          <a:p>
            <a:pPr marL="457200" indent="-457200">
              <a:spcBef>
                <a:spcPts val="0"/>
              </a:spcBef>
              <a:buAutoNum type="arabicPeriod"/>
            </a:pPr>
            <a:r>
              <a:rPr lang="en-IE" b="0" dirty="0">
                <a:latin typeface="+mj-lt"/>
              </a:rPr>
              <a:t>Challenge 1 – Each team of students try to earn as much as they can from timber without worrying about CO2 emissions.</a:t>
            </a:r>
          </a:p>
          <a:p>
            <a:pPr marL="457200" indent="-457200">
              <a:spcBef>
                <a:spcPts val="0"/>
              </a:spcBef>
              <a:buAutoNum type="arabicPeriod"/>
            </a:pPr>
            <a:r>
              <a:rPr lang="en-IE" b="0" dirty="0">
                <a:latin typeface="+mj-lt"/>
              </a:rPr>
              <a:t>Discussion.</a:t>
            </a:r>
          </a:p>
          <a:p>
            <a:pPr marL="457200" indent="-457200">
              <a:spcBef>
                <a:spcPts val="0"/>
              </a:spcBef>
              <a:buAutoNum type="arabicPeriod"/>
            </a:pPr>
            <a:r>
              <a:rPr lang="en-IE" b="0" dirty="0">
                <a:latin typeface="+mj-lt"/>
              </a:rPr>
              <a:t>Challenge 2 – Each team of students try to keep atmospheric CO2 levels as low as they can and compare their new plan with the one from the previous challenge.</a:t>
            </a:r>
          </a:p>
          <a:p>
            <a:pPr marL="457200" indent="-457200">
              <a:spcBef>
                <a:spcPts val="0"/>
              </a:spcBef>
              <a:buAutoNum type="arabicPeriod"/>
            </a:pPr>
            <a:r>
              <a:rPr lang="en-IE" b="0" dirty="0">
                <a:latin typeface="+mj-lt"/>
              </a:rPr>
              <a:t>Discussion.</a:t>
            </a:r>
          </a:p>
          <a:p>
            <a:pPr marL="457200" indent="-457200">
              <a:spcBef>
                <a:spcPts val="0"/>
              </a:spcBef>
              <a:buAutoNum type="arabicPeriod"/>
            </a:pPr>
            <a:r>
              <a:rPr lang="en-IE" b="0" dirty="0">
                <a:latin typeface="+mj-lt"/>
              </a:rPr>
              <a:t>                       .</a:t>
            </a:r>
          </a:p>
        </p:txBody>
      </p:sp>
      <p:sp>
        <p:nvSpPr>
          <p:cNvPr id="5" name="PopupBg">
            <a:extLst>
              <a:ext uri="{FF2B5EF4-FFF2-40B4-BE49-F238E27FC236}">
                <a16:creationId xmlns:a16="http://schemas.microsoft.com/office/drawing/2014/main" id="{64FB7C8E-F228-6C6F-5E64-8089E4713D54}"/>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Questionnaire">
            <a:extLst>
              <a:ext uri="{FF2B5EF4-FFF2-40B4-BE49-F238E27FC236}">
                <a16:creationId xmlns:a16="http://schemas.microsoft.com/office/drawing/2014/main" id="{7AB06603-A5FC-519A-C715-D4F9B1117E23}"/>
              </a:ext>
            </a:extLst>
          </p:cNvPr>
          <p:cNvSpPr txBox="1">
            <a:spLocks/>
          </p:cNvSpPr>
          <p:nvPr/>
        </p:nvSpPr>
        <p:spPr>
          <a:xfrm>
            <a:off x="828675" y="1296172"/>
            <a:ext cx="7500938" cy="4265656"/>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IE" b="0" u="sng" dirty="0">
                <a:latin typeface="+mj-lt"/>
              </a:rPr>
              <a:t>Questionnaire</a:t>
            </a:r>
            <a:r>
              <a:rPr lang="en-IE" b="0" dirty="0">
                <a:latin typeface="+mj-lt"/>
              </a:rPr>
              <a:t>: The form that the students filled in, comprised 16 UIUX related questions as defined in the widely used product satisfaction questionnaire, the </a:t>
            </a:r>
            <a:r>
              <a:rPr lang="en-US" b="0" dirty="0">
                <a:solidFill>
                  <a:schemeClr val="tx2"/>
                </a:solidFill>
                <a:latin typeface="+mj-lt"/>
                <a:hlinkClick r:id="rId4">
                  <a:extLst>
                    <a:ext uri="{A12FA001-AC4F-418D-AE19-62706E023703}">
                      <ahyp:hlinkClr xmlns:ahyp="http://schemas.microsoft.com/office/drawing/2018/hyperlinkcolor" val="tx"/>
                    </a:ext>
                  </a:extLst>
                </a:hlinkClick>
              </a:rPr>
              <a:t>PSSUQ</a:t>
            </a:r>
            <a:r>
              <a:rPr lang="en-US" b="0" dirty="0">
                <a:latin typeface="+mj-lt"/>
              </a:rPr>
              <a:t>. These are Likert scale questions with 1 (min) being strongly agree and 7 (max) being strongly disagree.</a:t>
            </a:r>
          </a:p>
          <a:p>
            <a:pPr>
              <a:spcBef>
                <a:spcPts val="3000"/>
              </a:spcBef>
            </a:pPr>
            <a:r>
              <a:rPr lang="en-US" b="0" dirty="0">
                <a:latin typeface="+mj-lt"/>
              </a:rPr>
              <a:t>Additionally, 10 custom questions (6 Likert scale questions and 4 open-ended questions) regarding educational experience and attitude towards climate change was added to the questionnaire.</a:t>
            </a:r>
          </a:p>
          <a:p>
            <a:pPr>
              <a:spcBef>
                <a:spcPts val="3000"/>
              </a:spcBef>
            </a:pPr>
            <a:r>
              <a:rPr lang="en-IE" b="0" dirty="0">
                <a:latin typeface="+mj-lt"/>
              </a:rPr>
              <a:t>Please find this questionnaire </a:t>
            </a:r>
            <a:r>
              <a:rPr lang="en-IE" b="0" u="sng" dirty="0">
                <a:solidFill>
                  <a:schemeClr val="tx2"/>
                </a:solidFill>
                <a:latin typeface="+mj-lt"/>
                <a:hlinkClick r:id="rId5">
                  <a:extLst>
                    <a:ext uri="{A12FA001-AC4F-418D-AE19-62706E023703}">
                      <ahyp:hlinkClr xmlns:ahyp="http://schemas.microsoft.com/office/drawing/2018/hyperlinkcolor" val="tx"/>
                    </a:ext>
                  </a:extLst>
                </a:hlinkClick>
              </a:rPr>
              <a:t>here</a:t>
            </a:r>
            <a:r>
              <a:rPr lang="en-IE" b="0" dirty="0">
                <a:latin typeface="+mj-lt"/>
              </a:rPr>
              <a:t>.</a:t>
            </a:r>
          </a:p>
          <a:p>
            <a:pPr>
              <a:spcBef>
                <a:spcPts val="3000"/>
              </a:spcBef>
            </a:pPr>
            <a:r>
              <a:rPr lang="en-IE" b="0" u="sng" dirty="0">
                <a:latin typeface="+mj-lt"/>
              </a:rPr>
              <a:t>Triangulation</a:t>
            </a:r>
            <a:r>
              <a:rPr lang="en-IE" b="0" dirty="0">
                <a:latin typeface="+mj-lt"/>
              </a:rPr>
              <a:t>: Feedback from tutors at the event and a domain expert in Botany (co-supervisor) shall also be collected.</a:t>
            </a:r>
            <a:endParaRPr lang="en-IE" b="0" u="sng" dirty="0">
              <a:latin typeface="+mj-lt"/>
            </a:endParaRPr>
          </a:p>
        </p:txBody>
      </p:sp>
    </p:spTree>
    <p:extLst>
      <p:ext uri="{BB962C8B-B14F-4D97-AF65-F5344CB8AC3E}">
        <p14:creationId xmlns:p14="http://schemas.microsoft.com/office/powerpoint/2010/main" val="36734537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2" presetClass="exit" presetSubtype="1" fill="hold" grpId="1" nodeType="with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ppt_x"/>
                                          </p:val>
                                        </p:tav>
                                      </p:tavLst>
                                    </p:anim>
                                    <p:anim calcmode="lin" valueType="num">
                                      <p:cBhvr additive="base">
                                        <p:cTn id="21" dur="500"/>
                                        <p:tgtEl>
                                          <p:spTgt spid="4"/>
                                        </p:tgtEl>
                                        <p:attrNameLst>
                                          <p:attrName>ppt_y</p:attrName>
                                        </p:attrNameLst>
                                      </p:cBhvr>
                                      <p:tavLst>
                                        <p:tav tm="0">
                                          <p:val>
                                            <p:strVal val="ppt_y"/>
                                          </p:val>
                                        </p:tav>
                                        <p:tav tm="100000">
                                          <p:val>
                                            <p:strVal val="0-ppt_h/2"/>
                                          </p:val>
                                        </p:tav>
                                      </p:tavLst>
                                    </p:anim>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5" grpId="0" animBg="1"/>
      <p:bldP spid="5" grpId="1" animBg="1"/>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Results</a:t>
            </a:r>
            <a:endParaRPr lang="en-US" dirty="0"/>
          </a:p>
        </p:txBody>
      </p:sp>
      <p:sp>
        <p:nvSpPr>
          <p:cNvPr id="3" name="Text Placeholder 2">
            <a:extLst>
              <a:ext uri="{FF2B5EF4-FFF2-40B4-BE49-F238E27FC236}">
                <a16:creationId xmlns:a16="http://schemas.microsoft.com/office/drawing/2014/main" id="{92837E19-138E-8FFB-6B81-2AA69F352B30}"/>
              </a:ext>
            </a:extLst>
          </p:cNvPr>
          <p:cNvSpPr>
            <a:spLocks noGrp="1"/>
          </p:cNvSpPr>
          <p:nvPr>
            <p:ph type="body" sz="quarter" idx="10"/>
          </p:nvPr>
        </p:nvSpPr>
        <p:spPr>
          <a:xfrm>
            <a:off x="828675" y="1321724"/>
            <a:ext cx="7500938" cy="4621876"/>
          </a:xfrm>
        </p:spPr>
        <p:txBody>
          <a:bodyPr/>
          <a:lstStyle/>
          <a:p>
            <a:pPr>
              <a:spcBef>
                <a:spcPts val="300"/>
              </a:spcBef>
            </a:pPr>
            <a:r>
              <a:rPr lang="en-GB" sz="1800" b="0" dirty="0"/>
              <a:t>Please find a summary of student feedback </a:t>
            </a:r>
            <a:r>
              <a:rPr lang="en-GB" sz="1800" b="0" dirty="0">
                <a:solidFill>
                  <a:schemeClr val="tx2"/>
                </a:solidFill>
                <a:hlinkClick r:id="rId2">
                  <a:extLst>
                    <a:ext uri="{A12FA001-AC4F-418D-AE19-62706E023703}">
                      <ahyp:hlinkClr xmlns:ahyp="http://schemas.microsoft.com/office/drawing/2018/hyperlinkcolor" val="tx"/>
                    </a:ext>
                  </a:extLst>
                </a:hlinkClick>
              </a:rPr>
              <a:t>here</a:t>
            </a:r>
            <a:r>
              <a:rPr lang="en-GB" sz="1800" b="0" dirty="0"/>
              <a:t>.</a:t>
            </a:r>
          </a:p>
          <a:p>
            <a:pPr marL="342900" indent="-342900">
              <a:spcBef>
                <a:spcPts val="300"/>
              </a:spcBef>
              <a:buFont typeface="Wingdings" panose="05000000000000000000" pitchFamily="2" charset="2"/>
              <a:buChar char="§"/>
            </a:pPr>
            <a:r>
              <a:rPr lang="en-GB" sz="1800" b="0" u="sng" dirty="0"/>
              <a:t>Satisfaction</a:t>
            </a:r>
            <a:r>
              <a:rPr lang="en-GB" sz="1800" b="0" dirty="0"/>
              <a:t>: Overall positive response.</a:t>
            </a:r>
          </a:p>
          <a:p>
            <a:pPr marL="342900" indent="-342900">
              <a:spcBef>
                <a:spcPts val="300"/>
              </a:spcBef>
              <a:buFont typeface="Wingdings" panose="05000000000000000000" pitchFamily="2" charset="2"/>
              <a:buChar char="§"/>
            </a:pPr>
            <a:r>
              <a:rPr lang="en-GB" sz="1800" b="0" u="sng" dirty="0"/>
              <a:t>UIUX</a:t>
            </a:r>
            <a:r>
              <a:rPr lang="en-GB" sz="1800" b="0" dirty="0"/>
              <a:t>: Positive overall. 3 students suggest that the system throw more error messages. “Simplicity” and “Ease of use” were among most popular best aspects of the app as per student comments while suggestions for improvement included more help and error messages along with expansion of scenarios.</a:t>
            </a:r>
          </a:p>
          <a:p>
            <a:pPr marL="342900" indent="-342900">
              <a:spcBef>
                <a:spcPts val="300"/>
              </a:spcBef>
              <a:buFont typeface="Wingdings" panose="05000000000000000000" pitchFamily="2" charset="2"/>
              <a:buChar char="§"/>
            </a:pPr>
            <a:r>
              <a:rPr lang="en-GB" sz="1800" b="0" u="sng" dirty="0"/>
              <a:t>Learning &amp; Value</a:t>
            </a:r>
            <a:r>
              <a:rPr lang="en-GB" sz="1800" b="0" dirty="0"/>
              <a:t>: All students agree that such apps make learning more engaging. All but 1 student agree that they found the experience and app valuable. “Very Informative” was among student comments.</a:t>
            </a:r>
          </a:p>
          <a:p>
            <a:pPr marL="342900" indent="-342900">
              <a:spcBef>
                <a:spcPts val="300"/>
              </a:spcBef>
              <a:buFont typeface="Wingdings" panose="05000000000000000000" pitchFamily="2" charset="2"/>
              <a:buChar char="§"/>
            </a:pPr>
            <a:r>
              <a:rPr lang="en-GB" sz="1800" b="0" u="sng" dirty="0"/>
              <a:t>Attitude Towards Climate Change &amp; Forest:</a:t>
            </a:r>
            <a:r>
              <a:rPr lang="en-GB" sz="1800" b="0" dirty="0"/>
              <a:t> Interestingly, while most students were just as (5/10) or more (3/10) concerned about climate change after the use of the app as they were before. Concern level for 2 students dropped after use of the app. The reason may be increased confidence in use of forests as a carbon sink, but this is interesting and warrants further investigation.</a:t>
            </a:r>
            <a:endParaRPr lang="en-US" sz="1800" b="0"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sz="1800" b="1" dirty="0">
                <a:solidFill>
                  <a:schemeClr val="tx2"/>
                </a:solidFill>
              </a:rPr>
              <a:t>BRIDGE TO COLLEGE LEARNING SESSION</a:t>
            </a:r>
            <a:endParaRPr lang="en-US" sz="1800" b="1" dirty="0">
              <a:solidFill>
                <a:schemeClr val="tx2"/>
              </a:solidFill>
            </a:endParaRPr>
          </a:p>
        </p:txBody>
      </p:sp>
      <p:sp>
        <p:nvSpPr>
          <p:cNvPr id="6" name="TextBox 5">
            <a:extLst>
              <a:ext uri="{FF2B5EF4-FFF2-40B4-BE49-F238E27FC236}">
                <a16:creationId xmlns:a16="http://schemas.microsoft.com/office/drawing/2014/main" id="{9C4FA36A-EFA9-5EB2-ABFD-801F289FC217}"/>
              </a:ext>
            </a:extLst>
          </p:cNvPr>
          <p:cNvSpPr txBox="1"/>
          <p:nvPr/>
        </p:nvSpPr>
        <p:spPr>
          <a:xfrm>
            <a:off x="6527260" y="360000"/>
            <a:ext cx="1802353" cy="1077218"/>
          </a:xfrm>
          <a:prstGeom prst="rect">
            <a:avLst/>
          </a:prstGeom>
          <a:noFill/>
        </p:spPr>
        <p:txBody>
          <a:bodyPr wrap="square">
            <a:spAutoFit/>
          </a:bodyPr>
          <a:lstStyle/>
          <a:p>
            <a:pPr algn="ctr"/>
            <a:r>
              <a:rPr lang="en-GB" sz="3200" b="1" i="1" dirty="0">
                <a:solidFill>
                  <a:srgbClr val="00B050"/>
                </a:solidFill>
              </a:rPr>
              <a:t>LARGELY POSITIVE</a:t>
            </a:r>
            <a:endParaRPr lang="en-US" sz="3200" b="1" i="1" dirty="0">
              <a:solidFill>
                <a:srgbClr val="00B050"/>
              </a:solidFill>
            </a:endParaRPr>
          </a:p>
        </p:txBody>
      </p:sp>
    </p:spTree>
    <p:extLst>
      <p:ext uri="{BB962C8B-B14F-4D97-AF65-F5344CB8AC3E}">
        <p14:creationId xmlns:p14="http://schemas.microsoft.com/office/powerpoint/2010/main" val="2423511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RAPID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D02-3D6B-8056-30A5-92DEBC1CB50D}"/>
              </a:ext>
            </a:extLst>
          </p:cNvPr>
          <p:cNvSpPr>
            <a:spLocks noGrp="1"/>
          </p:cNvSpPr>
          <p:nvPr>
            <p:ph type="title"/>
          </p:nvPr>
        </p:nvSpPr>
        <p:spPr>
          <a:xfrm>
            <a:off x="821530" y="2867400"/>
            <a:ext cx="7500939" cy="561600"/>
          </a:xfrm>
        </p:spPr>
        <p:txBody>
          <a:bodyPr/>
          <a:lstStyle/>
          <a:p>
            <a:pPr algn="ctr"/>
            <a:r>
              <a:rPr lang="en-GB" dirty="0"/>
              <a:t>Thank You</a:t>
            </a:r>
            <a:endParaRPr lang="en-US" dirty="0"/>
          </a:p>
        </p:txBody>
      </p:sp>
    </p:spTree>
    <p:extLst>
      <p:ext uri="{BB962C8B-B14F-4D97-AF65-F5344CB8AC3E}">
        <p14:creationId xmlns:p14="http://schemas.microsoft.com/office/powerpoint/2010/main" val="1397878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3" name="Table 2">
            <a:extLst>
              <a:ext uri="{FF2B5EF4-FFF2-40B4-BE49-F238E27FC236}">
                <a16:creationId xmlns:a16="http://schemas.microsoft.com/office/drawing/2014/main" id="{51F588E9-F1B5-BDC6-CEDC-2CAECE00BAD8}"/>
              </a:ext>
            </a:extLst>
          </p:cNvPr>
          <p:cNvGraphicFramePr>
            <a:graphicFrameLocks noGrp="1"/>
          </p:cNvGraphicFramePr>
          <p:nvPr>
            <p:extLst>
              <p:ext uri="{D42A27DB-BD31-4B8C-83A1-F6EECF244321}">
                <p14:modId xmlns:p14="http://schemas.microsoft.com/office/powerpoint/2010/main" val="1832255218"/>
              </p:ext>
            </p:extLst>
          </p:nvPr>
        </p:nvGraphicFramePr>
        <p:xfrm>
          <a:off x="287878" y="1398508"/>
          <a:ext cx="8568244" cy="4060984"/>
        </p:xfrm>
        <a:graphic>
          <a:graphicData uri="http://schemas.openxmlformats.org/drawingml/2006/table">
            <a:tbl>
              <a:tblPr/>
              <a:tblGrid>
                <a:gridCol w="5188794">
                  <a:extLst>
                    <a:ext uri="{9D8B030D-6E8A-4147-A177-3AD203B41FA5}">
                      <a16:colId xmlns:a16="http://schemas.microsoft.com/office/drawing/2014/main" val="1450287846"/>
                    </a:ext>
                  </a:extLst>
                </a:gridCol>
                <a:gridCol w="3379450">
                  <a:extLst>
                    <a:ext uri="{9D8B030D-6E8A-4147-A177-3AD203B41FA5}">
                      <a16:colId xmlns:a16="http://schemas.microsoft.com/office/drawing/2014/main" val="256546333"/>
                    </a:ext>
                  </a:extLst>
                </a:gridCol>
              </a:tblGrid>
              <a:tr h="260927">
                <a:tc>
                  <a:txBody>
                    <a:bodyPr/>
                    <a:lstStyle/>
                    <a:p>
                      <a:pPr algn="ctr" fontAlgn="ctr"/>
                      <a:r>
                        <a:rPr lang="en-US" sz="1900" b="1" i="0" u="none" strike="noStrike" dirty="0">
                          <a:solidFill>
                            <a:srgbClr val="FFFFFF"/>
                          </a:solidFill>
                          <a:effectLst/>
                          <a:latin typeface="Calibri" panose="020F0502020204030204" pitchFamily="34" charset="0"/>
                        </a:rPr>
                        <a:t>ACHIEVEMENTS</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1900" b="1" i="0" u="none" strike="noStrike">
                          <a:solidFill>
                            <a:srgbClr val="FFFFFF"/>
                          </a:solidFill>
                          <a:effectLst/>
                          <a:latin typeface="Calibri" panose="020F0502020204030204" pitchFamily="34" charset="0"/>
                        </a:rPr>
                        <a:t>LIMITATIONS</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90277913"/>
                  </a:ext>
                </a:extLst>
              </a:tr>
              <a:tr h="3419700">
                <a:tc>
                  <a:txBody>
                    <a:bodyPr/>
                    <a:lstStyle/>
                    <a:p>
                      <a:pPr algn="l" fontAlgn="ctr"/>
                      <a:r>
                        <a:rPr lang="en-GB" sz="1900" b="0" i="0" u="none" strike="noStrike" dirty="0">
                          <a:solidFill>
                            <a:srgbClr val="000000"/>
                          </a:solidFill>
                          <a:effectLst/>
                          <a:latin typeface="Calibri" panose="020F0502020204030204" pitchFamily="34" charset="0"/>
                        </a:rPr>
                        <a:t># A functional teaching tool that students found informative, fun, and simple to use.</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Applied S/W development theory.</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Experienced product evaluation process.</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Learned about effective teaching/learning methods.</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Learned about forests and their importance in the fight against rapid climate change.</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Better appreciation for complexity of the natural world.</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Furthered skill in </a:t>
                      </a:r>
                      <a:r>
                        <a:rPr lang="en-GB" sz="1900" b="0" i="0" u="none" strike="noStrike" dirty="0" err="1">
                          <a:solidFill>
                            <a:srgbClr val="000000"/>
                          </a:solidFill>
                          <a:effectLst/>
                          <a:latin typeface="Calibri" panose="020F0502020204030204" pitchFamily="34" charset="0"/>
                        </a:rPr>
                        <a:t>NextJS</a:t>
                      </a:r>
                      <a:r>
                        <a:rPr lang="en-GB" sz="1900" b="0" i="0" u="none" strike="noStrike" dirty="0">
                          <a:solidFill>
                            <a:srgbClr val="000000"/>
                          </a:solidFill>
                          <a:effectLst/>
                          <a:latin typeface="Calibri" panose="020F0502020204030204" pitchFamily="34" charset="0"/>
                        </a:rPr>
                        <a:t>, ReactJS, HTML, JavaScript, CSS, D3.js and Tailwind CSS.</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Learned about the Big.js library.</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GB" sz="1900" b="0" i="0" u="none" strike="noStrike" dirty="0">
                          <a:solidFill>
                            <a:srgbClr val="000000"/>
                          </a:solidFill>
                          <a:effectLst/>
                          <a:latin typeface="Calibri" panose="020F0502020204030204" pitchFamily="34" charset="0"/>
                        </a:rPr>
                        <a:t># Although capture real world trends and behaviour, </a:t>
                      </a:r>
                      <a:r>
                        <a:rPr lang="en-GB" sz="1900" b="1" i="0" u="none" strike="noStrike" dirty="0">
                          <a:solidFill>
                            <a:srgbClr val="000000"/>
                          </a:solidFill>
                          <a:effectLst/>
                          <a:latin typeface="Calibri" panose="020F0502020204030204" pitchFamily="34" charset="0"/>
                        </a:rPr>
                        <a:t>not scientifically accurate</a:t>
                      </a:r>
                      <a:r>
                        <a:rPr lang="en-GB" sz="1900" b="0" i="0" u="none" strike="noStrike" dirty="0">
                          <a:solidFill>
                            <a:srgbClr val="000000"/>
                          </a:solidFill>
                          <a:effectLst/>
                          <a:latin typeface="Calibri" panose="020F0502020204030204" pitchFamily="34" charset="0"/>
                        </a:rPr>
                        <a:t>. (E.g. ocean not considered, CO2 concentration fluctuates more than on earth.)</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900" b="0" i="0" u="none" strike="noStrike" dirty="0">
                          <a:solidFill>
                            <a:srgbClr val="000000"/>
                          </a:solidFill>
                          <a:effectLst/>
                          <a:latin typeface="Calibri" panose="020F0502020204030204" pitchFamily="34" charset="0"/>
                        </a:rPr>
                        <a:t># Throw </a:t>
                      </a:r>
                      <a:r>
                        <a:rPr lang="en-US" sz="1900" b="1" i="0" u="none" strike="noStrike" dirty="0">
                          <a:solidFill>
                            <a:srgbClr val="000000"/>
                          </a:solidFill>
                          <a:effectLst/>
                          <a:latin typeface="Calibri" panose="020F0502020204030204" pitchFamily="34" charset="0"/>
                        </a:rPr>
                        <a:t>error messages</a:t>
                      </a:r>
                      <a:r>
                        <a:rPr lang="en-US" sz="1900" b="0" i="0" u="none" strike="noStrike" dirty="0">
                          <a:solidFill>
                            <a:srgbClr val="000000"/>
                          </a:solidFill>
                          <a:effectLst/>
                          <a:latin typeface="Calibri" panose="020F0502020204030204" pitchFamily="34" charset="0"/>
                        </a:rPr>
                        <a:t>.</a:t>
                      </a:r>
                    </a:p>
                    <a:p>
                      <a:pPr marL="0" marR="0" lvl="0" indent="0" algn="l" defTabSz="914400" rtl="0" eaLnBrk="1" fontAlgn="ctr" latinLnBrk="0" hangingPunct="1">
                        <a:lnSpc>
                          <a:spcPct val="100000"/>
                        </a:lnSpc>
                        <a:spcBef>
                          <a:spcPts val="0"/>
                        </a:spcBef>
                        <a:spcAft>
                          <a:spcPts val="0"/>
                        </a:spcAft>
                        <a:buClrTx/>
                        <a:buSzTx/>
                        <a:buFontTx/>
                        <a:buNone/>
                        <a:tabLst/>
                        <a:defRPr/>
                      </a:pPr>
                      <a:r>
                        <a:rPr lang="en-GB" sz="1900" b="0" i="0" u="none" strike="noStrike" dirty="0">
                          <a:solidFill>
                            <a:srgbClr val="000000"/>
                          </a:solidFill>
                          <a:effectLst/>
                          <a:latin typeface="Calibri" panose="020F0502020204030204" pitchFamily="34" charset="0"/>
                        </a:rPr>
                        <a:t># Evaluation consisted of </a:t>
                      </a:r>
                      <a:r>
                        <a:rPr lang="en-GB" sz="1900" b="1" i="0" u="none" strike="noStrike" dirty="0">
                          <a:solidFill>
                            <a:srgbClr val="000000"/>
                          </a:solidFill>
                          <a:effectLst/>
                          <a:latin typeface="Calibri" panose="020F0502020204030204" pitchFamily="34" charset="0"/>
                        </a:rPr>
                        <a:t>just 10 learners</a:t>
                      </a:r>
                      <a:r>
                        <a:rPr lang="en-GB" sz="1900" b="0" i="0" u="none" strike="noStrike" dirty="0">
                          <a:solidFill>
                            <a:srgbClr val="000000"/>
                          </a:solidFill>
                          <a:effectLst/>
                          <a:latin typeface="Calibri" panose="020F0502020204030204" pitchFamily="34" charset="0"/>
                        </a:rPr>
                        <a:t>. This is not statistically significant for which at least 30 individuals are required.</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900" b="0" i="0" u="none" strike="noStrike" dirty="0">
                        <a:solidFill>
                          <a:srgbClr val="000000"/>
                        </a:solidFill>
                        <a:effectLst/>
                        <a:latin typeface="Calibri" panose="020F0502020204030204" pitchFamily="34" charset="0"/>
                      </a:endParaRPr>
                    </a:p>
                    <a:p>
                      <a:pPr algn="l" fontAlgn="ctr"/>
                      <a:endParaRPr lang="en-GB" sz="1900" b="0" i="0" u="none" strike="noStrike" dirty="0">
                        <a:solidFill>
                          <a:srgbClr val="000000"/>
                        </a:solidFill>
                        <a:effectLst/>
                        <a:latin typeface="Calibri" panose="020F0502020204030204" pitchFamily="34" charset="0"/>
                      </a:endParaRP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544063"/>
                  </a:ext>
                </a:extLst>
              </a:tr>
            </a:tbl>
          </a:graphicData>
        </a:graphic>
      </p:graphicFrame>
    </p:spTree>
    <p:extLst>
      <p:ext uri="{BB962C8B-B14F-4D97-AF65-F5344CB8AC3E}">
        <p14:creationId xmlns:p14="http://schemas.microsoft.com/office/powerpoint/2010/main" val="1717724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6421" y="1079770"/>
            <a:ext cx="8531157" cy="4523362"/>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Times Of India, “India records highest temperature with Rajasthan’s </a:t>
            </a:r>
            <a:r>
              <a:rPr lang="en-GB" sz="1800" b="0" dirty="0" err="1"/>
              <a:t>Phalodi</a:t>
            </a:r>
            <a:r>
              <a:rPr lang="en-GB" sz="1800" b="0" dirty="0"/>
              <a:t> at 50 degrees; red alert issued for these states” 27 May 2024. [Online]. Available: </a:t>
            </a:r>
            <a:r>
              <a:rPr lang="en-GB" sz="1800" b="0" dirty="0">
                <a:hlinkClick r:id="rId2"/>
              </a:rPr>
              <a:t>https://timesofindia.indiatimes.com/travel/travel-news/india-records-highest-temperature-with-rajasthans-phalodi-at-50-degrees-red-alert-issued-for-these-states/articleshow/110438133.cms</a:t>
            </a:r>
            <a:r>
              <a:rPr lang="en-GB" sz="1800" b="0" dirty="0"/>
              <a:t>. [Accessed 5 July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303506"/>
            <a:ext cx="8608979" cy="4250987"/>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72183"/>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50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[6] but are fragile.</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Drop SDG">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Drop Need to Educate">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4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barn(outHorizontal)">
                                      <p:cBhvr>
                                        <p:cTn id="90" dur="500"/>
                                        <p:tgtEl>
                                          <p:spTgt spid="78"/>
                                        </p:tgtEl>
                                      </p:cBhvr>
                                    </p:animEffect>
                                  </p:childTnLst>
                                </p:cTn>
                              </p:par>
                            </p:childTnLst>
                          </p:cTn>
                        </p:par>
                        <p:par>
                          <p:cTn id="91" fill="hold">
                            <p:stCondLst>
                              <p:cond delay="500"/>
                            </p:stCondLst>
                            <p:childTnLst>
                              <p:par>
                                <p:cTn id="92" presetID="53" presetClass="entr" presetSubtype="528"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anim calcmode="lin" valueType="num">
                                      <p:cBhvr>
                                        <p:cTn id="97" dur="500" fill="hold"/>
                                        <p:tgtEl>
                                          <p:spTgt spid="3"/>
                                        </p:tgtEl>
                                        <p:attrNameLst>
                                          <p:attrName>ppt_x</p:attrName>
                                        </p:attrNameLst>
                                      </p:cBhvr>
                                      <p:tavLst>
                                        <p:tav tm="0">
                                          <p:val>
                                            <p:fltVal val="0.5"/>
                                          </p:val>
                                        </p:tav>
                                        <p:tav tm="100000">
                                          <p:val>
                                            <p:strVal val="#ppt_x"/>
                                          </p:val>
                                        </p:tav>
                                      </p:tavLst>
                                    </p:anim>
                                    <p:anim calcmode="lin" valueType="num">
                                      <p:cBhvr>
                                        <p:cTn id="98" dur="500" fill="hold"/>
                                        <p:tgtEl>
                                          <p:spTgt spid="3"/>
                                        </p:tgtEl>
                                        <p:attrNameLst>
                                          <p:attrName>ppt_y</p:attrName>
                                        </p:attrNameLst>
                                      </p:cBhvr>
                                      <p:tavLst>
                                        <p:tav tm="0">
                                          <p:val>
                                            <p:fltVal val="0.5"/>
                                          </p:val>
                                        </p:tav>
                                        <p:tav tm="100000">
                                          <p:val>
                                            <p:strVal val="#ppt_y"/>
                                          </p:val>
                                        </p:tav>
                                      </p:tavLst>
                                    </p:anim>
                                  </p:childTnLst>
                                </p:cTn>
                              </p:par>
                            </p:childTnLst>
                          </p:cTn>
                        </p:par>
                        <p:par>
                          <p:cTn id="99" fill="hold">
                            <p:stCondLst>
                              <p:cond delay="1000"/>
                            </p:stCondLst>
                            <p:childTnLst>
                              <p:par>
                                <p:cTn id="100" presetID="53" presetClass="entr" presetSubtype="528" fill="hold" grpId="0"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anim calcmode="lin" valueType="num">
                                      <p:cBhvr>
                                        <p:cTn id="105" dur="500" fill="hold"/>
                                        <p:tgtEl>
                                          <p:spTgt spid="5"/>
                                        </p:tgtEl>
                                        <p:attrNameLst>
                                          <p:attrName>ppt_x</p:attrName>
                                        </p:attrNameLst>
                                      </p:cBhvr>
                                      <p:tavLst>
                                        <p:tav tm="0">
                                          <p:val>
                                            <p:fltVal val="0.5"/>
                                          </p:val>
                                        </p:tav>
                                        <p:tav tm="100000">
                                          <p:val>
                                            <p:strVal val="#ppt_x"/>
                                          </p:val>
                                        </p:tav>
                                      </p:tavLst>
                                    </p:anim>
                                    <p:anim calcmode="lin" valueType="num">
                                      <p:cBhvr>
                                        <p:cTn id="106"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51"/>
                    </p:tgtEl>
                  </p:cond>
                </p:stCondLst>
                <p:endSync evt="end" delay="0">
                  <p:rtn val="all"/>
                </p:endSync>
                <p:childTnLst>
                  <p:par>
                    <p:cTn id="108" fill="hold">
                      <p:stCondLst>
                        <p:cond delay="0"/>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childTnLst>
                          </p:cTn>
                        </p:par>
                      </p:childTnLst>
                    </p:cTn>
                  </p:par>
                </p:childTnLst>
              </p:cTn>
              <p:nextCondLst>
                <p:cond evt="onClick" delay="0">
                  <p:tgtEl>
                    <p:spTgt spid="51"/>
                  </p:tgtEl>
                </p:cond>
              </p:nextCondLst>
            </p:seq>
            <p:seq concurrent="1" nextAc="seek">
              <p:cTn id="116" restart="whenNotActive" fill="hold" evtFilter="cancelBubble" nodeType="interactiveSeq">
                <p:stCondLst>
                  <p:cond evt="onClick" delay="0">
                    <p:tgtEl>
                      <p:spTgt spid="4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
                                        </p:tgtEl>
                                      </p:cBhvr>
                                    </p:animEffect>
                                    <p:set>
                                      <p:cBhvr>
                                        <p:cTn id="121" dur="1" fill="hold">
                                          <p:stCondLst>
                                            <p:cond delay="499"/>
                                          </p:stCondLst>
                                        </p:cTn>
                                        <p:tgtEl>
                                          <p:spTgt spid="52"/>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4" grpId="0" build="p"/>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1557" y="1468878"/>
            <a:ext cx="8540885" cy="3132306"/>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3" name="overview text">
            <a:extLst>
              <a:ext uri="{FF2B5EF4-FFF2-40B4-BE49-F238E27FC236}">
                <a16:creationId xmlns:a16="http://schemas.microsoft.com/office/drawing/2014/main" id="{5E971521-E128-4EE2-6F7A-7A61F77D326C}"/>
              </a:ext>
            </a:extLst>
          </p:cNvPr>
          <p:cNvSpPr>
            <a:spLocks noGrp="1"/>
          </p:cNvSpPr>
          <p:nvPr>
            <p:ph type="body" sz="quarter" idx="10"/>
          </p:nvPr>
        </p:nvSpPr>
        <p:spPr>
          <a:xfrm>
            <a:off x="821530" y="1728918"/>
            <a:ext cx="7515226" cy="4012660"/>
          </a:xfrm>
        </p:spPr>
        <p:txBody>
          <a:bodyPr/>
          <a:lstStyle/>
          <a:p>
            <a:pPr marL="342900" indent="-342900">
              <a:buFont typeface="Wingdings" panose="05000000000000000000" pitchFamily="2" charset="2"/>
              <a:buChar char="§"/>
            </a:pPr>
            <a:r>
              <a:rPr lang="en-IE" b="0" dirty="0"/>
              <a:t>Either </a:t>
            </a:r>
            <a:r>
              <a:rPr lang="en-IE" dirty="0">
                <a:solidFill>
                  <a:schemeClr val="tx2"/>
                </a:solidFill>
              </a:rPr>
              <a:t>scientifically accurate decision-making aids </a:t>
            </a:r>
            <a:r>
              <a:rPr lang="en-IE" b="0" dirty="0"/>
              <a:t>or </a:t>
            </a:r>
            <a:r>
              <a:rPr lang="en-IE" dirty="0">
                <a:solidFill>
                  <a:schemeClr val="tx2"/>
                </a:solidFill>
              </a:rPr>
              <a:t>more abstract yet informative educational games</a:t>
            </a:r>
            <a:r>
              <a:rPr lang="en-IE" b="0" dirty="0"/>
              <a:t>, often with a collaboration element and some reference to climate change.</a:t>
            </a:r>
          </a:p>
          <a:p>
            <a:pPr marL="342900" indent="-342900">
              <a:buFont typeface="Wingdings" panose="05000000000000000000" pitchFamily="2" charset="2"/>
              <a:buChar char="§"/>
            </a:pPr>
            <a:r>
              <a:rPr lang="en-IE" dirty="0">
                <a:solidFill>
                  <a:schemeClr val="tx2"/>
                </a:solidFill>
              </a:rPr>
              <a:t>Most</a:t>
            </a:r>
            <a:r>
              <a:rPr lang="en-IE" b="0" dirty="0"/>
              <a:t> cater towards </a:t>
            </a:r>
            <a:r>
              <a:rPr lang="en-IE" dirty="0">
                <a:solidFill>
                  <a:schemeClr val="tx2"/>
                </a:solidFill>
              </a:rPr>
              <a:t>adults</a:t>
            </a:r>
            <a:r>
              <a:rPr lang="en-IE" b="0" dirty="0"/>
              <a:t> with </a:t>
            </a:r>
            <a:r>
              <a:rPr lang="en-IE" dirty="0">
                <a:solidFill>
                  <a:schemeClr val="tx2"/>
                </a:solidFill>
              </a:rPr>
              <a:t>few</a:t>
            </a:r>
            <a:r>
              <a:rPr lang="en-IE" b="0" dirty="0"/>
              <a:t> focussing on </a:t>
            </a:r>
            <a:r>
              <a:rPr lang="en-IE" dirty="0">
                <a:solidFill>
                  <a:schemeClr val="tx2"/>
                </a:solidFill>
              </a:rPr>
              <a:t>younger</a:t>
            </a:r>
            <a:r>
              <a:rPr lang="en-IE" dirty="0"/>
              <a:t> </a:t>
            </a:r>
            <a:r>
              <a:rPr lang="en-IE" b="0" dirty="0"/>
              <a:t>audiences.</a:t>
            </a:r>
          </a:p>
          <a:p>
            <a:pPr marL="342900" indent="-342900">
              <a:buFont typeface="Wingdings" panose="05000000000000000000" pitchFamily="2" charset="2"/>
              <a:buChar char="§"/>
            </a:pPr>
            <a:r>
              <a:rPr lang="en-IE" b="0" dirty="0"/>
              <a:t>Most </a:t>
            </a:r>
            <a:r>
              <a:rPr lang="en-IE" dirty="0">
                <a:solidFill>
                  <a:schemeClr val="tx2"/>
                </a:solidFill>
              </a:rPr>
              <a:t>tackle multiple problems at once </a:t>
            </a:r>
            <a:r>
              <a:rPr lang="en-IE" b="0" dirty="0"/>
              <a:t>such as land use changes as well as forest management along with resource management, which while informative, may be distracting and/or overwhelming, especially for young learners.</a:t>
            </a:r>
          </a:p>
          <a:p>
            <a:pPr marL="342900" indent="-342900">
              <a:buFont typeface="Wingdings" panose="05000000000000000000" pitchFamily="2" charset="2"/>
              <a:buChar char="§"/>
            </a:pPr>
            <a:r>
              <a:rPr lang="en-IE" b="0" dirty="0"/>
              <a:t>To the best of knowledge yet, </a:t>
            </a:r>
            <a:r>
              <a:rPr lang="en-IE" dirty="0">
                <a:solidFill>
                  <a:schemeClr val="tx2"/>
                </a:solidFill>
              </a:rPr>
              <a:t>none that explicitly associates forest management and CO2 levels</a:t>
            </a:r>
            <a:r>
              <a:rPr lang="en-IE" b="0" dirty="0"/>
              <a:t> in the atmosphere and thus global warming </a:t>
            </a:r>
            <a:r>
              <a:rPr lang="en-IE" dirty="0">
                <a:solidFill>
                  <a:schemeClr val="tx2"/>
                </a:solidFill>
              </a:rPr>
              <a:t>while also considering economic viability </a:t>
            </a:r>
            <a:r>
              <a:rPr lang="en-IE" b="0" dirty="0"/>
              <a:t>of the forest. </a:t>
            </a:r>
          </a:p>
        </p:txBody>
      </p:sp>
      <p:sp>
        <p:nvSpPr>
          <p:cNvPr id="4" name="subtitle">
            <a:extLst>
              <a:ext uri="{FF2B5EF4-FFF2-40B4-BE49-F238E27FC236}">
                <a16:creationId xmlns:a16="http://schemas.microsoft.com/office/drawing/2014/main" id="{BA971DFE-5471-AAC5-D4B6-DEF72D7B12EC}"/>
              </a:ext>
            </a:extLst>
          </p:cNvPr>
          <p:cNvSpPr>
            <a:spLocks noGrp="1"/>
          </p:cNvSpPr>
          <p:nvPr>
            <p:ph type="body" sz="quarter" idx="11"/>
          </p:nvPr>
        </p:nvSpPr>
        <p:spPr>
          <a:xfrm>
            <a:off x="821530" y="1116422"/>
            <a:ext cx="7500938" cy="264294"/>
          </a:xfrm>
        </p:spPr>
        <p:txBody>
          <a:bodyPr/>
          <a:lstStyle/>
          <a:p>
            <a:r>
              <a:rPr lang="en-IE" sz="2000" b="1" dirty="0">
                <a:solidFill>
                  <a:schemeClr val="accent6">
                    <a:lumMod val="75000"/>
                  </a:schemeClr>
                </a:solidFill>
              </a:rPr>
              <a:t>EXISTING TOOLS</a:t>
            </a:r>
          </a:p>
        </p:txBody>
      </p:sp>
    </p:spTree>
    <p:extLst>
      <p:ext uri="{BB962C8B-B14F-4D97-AF65-F5344CB8AC3E}">
        <p14:creationId xmlns:p14="http://schemas.microsoft.com/office/powerpoint/2010/main" val="299677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638105"/>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0ED2CB64-CCC4-0DB4-F257-FCF287E0F8AE}"/>
              </a:ext>
            </a:extLst>
          </p:cNvPr>
          <p:cNvGraphicFramePr>
            <a:graphicFrameLocks noGrp="1"/>
          </p:cNvGraphicFramePr>
          <p:nvPr>
            <p:extLst>
              <p:ext uri="{D42A27DB-BD31-4B8C-83A1-F6EECF244321}">
                <p14:modId xmlns:p14="http://schemas.microsoft.com/office/powerpoint/2010/main" val="2674316446"/>
              </p:ext>
            </p:extLst>
          </p:nvPr>
        </p:nvGraphicFramePr>
        <p:xfrm>
          <a:off x="213616" y="1609404"/>
          <a:ext cx="8726512" cy="3943641"/>
        </p:xfrm>
        <a:graphic>
          <a:graphicData uri="http://schemas.openxmlformats.org/drawingml/2006/table">
            <a:tbl>
              <a:tblPr/>
              <a:tblGrid>
                <a:gridCol w="2402953">
                  <a:extLst>
                    <a:ext uri="{9D8B030D-6E8A-4147-A177-3AD203B41FA5}">
                      <a16:colId xmlns:a16="http://schemas.microsoft.com/office/drawing/2014/main" val="2818432090"/>
                    </a:ext>
                  </a:extLst>
                </a:gridCol>
                <a:gridCol w="1463452">
                  <a:extLst>
                    <a:ext uri="{9D8B030D-6E8A-4147-A177-3AD203B41FA5}">
                      <a16:colId xmlns:a16="http://schemas.microsoft.com/office/drawing/2014/main" val="552492331"/>
                    </a:ext>
                  </a:extLst>
                </a:gridCol>
                <a:gridCol w="957568">
                  <a:extLst>
                    <a:ext uri="{9D8B030D-6E8A-4147-A177-3AD203B41FA5}">
                      <a16:colId xmlns:a16="http://schemas.microsoft.com/office/drawing/2014/main" val="3809469328"/>
                    </a:ext>
                  </a:extLst>
                </a:gridCol>
                <a:gridCol w="1282779">
                  <a:extLst>
                    <a:ext uri="{9D8B030D-6E8A-4147-A177-3AD203B41FA5}">
                      <a16:colId xmlns:a16="http://schemas.microsoft.com/office/drawing/2014/main" val="296866455"/>
                    </a:ext>
                  </a:extLst>
                </a:gridCol>
                <a:gridCol w="1210510">
                  <a:extLst>
                    <a:ext uri="{9D8B030D-6E8A-4147-A177-3AD203B41FA5}">
                      <a16:colId xmlns:a16="http://schemas.microsoft.com/office/drawing/2014/main" val="1271974127"/>
                    </a:ext>
                  </a:extLst>
                </a:gridCol>
                <a:gridCol w="1409250">
                  <a:extLst>
                    <a:ext uri="{9D8B030D-6E8A-4147-A177-3AD203B41FA5}">
                      <a16:colId xmlns:a16="http://schemas.microsoft.com/office/drawing/2014/main" val="2185501511"/>
                    </a:ext>
                  </a:extLst>
                </a:gridCol>
              </a:tblGrid>
              <a:tr h="526662">
                <a:tc>
                  <a:txBody>
                    <a:bodyPr/>
                    <a:lstStyle/>
                    <a:p>
                      <a:pPr algn="ctr" fontAlgn="ctr"/>
                      <a:r>
                        <a:rPr lang="en-US" sz="1600" b="0" i="0" u="none" strike="noStrike">
                          <a:solidFill>
                            <a:srgbClr val="000000"/>
                          </a:solidFill>
                          <a:effectLst/>
                          <a:latin typeface="Calibri" panose="020F0502020204030204" pitchFamily="34" charset="0"/>
                        </a:rPr>
                        <a:t>INFORMATIVE </a:t>
                      </a:r>
                      <a:r>
                        <a:rPr lang="en-US" sz="1600" b="1" i="0" u="none" strike="noStrike">
                          <a:solidFill>
                            <a:srgbClr val="000000"/>
                          </a:solidFill>
                          <a:effectLst/>
                          <a:latin typeface="Calibri" panose="020F0502020204030204" pitchFamily="34" charset="0"/>
                        </a:rPr>
                        <a:t>TOOL</a:t>
                      </a:r>
                      <a:r>
                        <a:rPr lang="en-US" sz="1600" b="0" i="0" u="none" strike="noStrike">
                          <a:solidFill>
                            <a:srgbClr val="000000"/>
                          </a:solidFill>
                          <a:effectLst/>
                          <a:latin typeface="Calibri" panose="020F0502020204030204" pitchFamily="34" charset="0"/>
                        </a:rPr>
                        <a:t> →</a:t>
                      </a:r>
                      <a:br>
                        <a:rPr lang="en-US" sz="1600" b="0" i="0" u="none" strike="noStrike">
                          <a:solidFill>
                            <a:srgbClr val="000000"/>
                          </a:solidFill>
                          <a:effectLst/>
                          <a:latin typeface="Calibri" panose="020F0502020204030204" pitchFamily="34" charset="0"/>
                        </a:rPr>
                      </a:br>
                      <a:r>
                        <a:rPr lang="en-US" sz="1600" b="1" i="0" u="none" strike="noStrike">
                          <a:solidFill>
                            <a:srgbClr val="000000"/>
                          </a:solidFill>
                          <a:effectLst/>
                          <a:latin typeface="Calibri" panose="020F0502020204030204" pitchFamily="34" charset="0"/>
                        </a:rPr>
                        <a:t>QUALITY</a:t>
                      </a:r>
                      <a:r>
                        <a:rPr lang="en-US" sz="1600" b="0" i="0" u="none" strike="noStrike">
                          <a:solidFill>
                            <a:srgbClr val="000000"/>
                          </a:solidFill>
                          <a:effectLst/>
                          <a:latin typeface="Calibri" panose="020F0502020204030204" pitchFamily="34" charset="0"/>
                        </a:rPr>
                        <a:t> ↓</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600" b="0" i="1" u="none" strike="noStrike">
                          <a:solidFill>
                            <a:srgbClr val="000000"/>
                          </a:solidFill>
                          <a:effectLst/>
                          <a:latin typeface="Calibri" panose="020F0502020204030204" pitchFamily="34" charset="0"/>
                        </a:rPr>
                        <a:t>FOSTER FOREST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MINE SET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ABOUT </a:t>
                      </a:r>
                      <a:br>
                        <a:rPr lang="en-US" sz="1600" b="0" i="1" u="none" strike="noStrike">
                          <a:solidFill>
                            <a:srgbClr val="000000"/>
                          </a:solidFill>
                          <a:effectLst/>
                          <a:latin typeface="Calibri" panose="020F0502020204030204" pitchFamily="34" charset="0"/>
                        </a:rPr>
                      </a:br>
                      <a:r>
                        <a:rPr lang="en-US" sz="1600" b="0" i="1" u="none" strike="noStrike">
                          <a:solidFill>
                            <a:srgbClr val="000000"/>
                          </a:solidFill>
                          <a:effectLst/>
                          <a:latin typeface="Calibri" panose="020F0502020204030204" pitchFamily="34" charset="0"/>
                        </a:rPr>
                        <a:t>THAT FOREST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FOREST KIDS</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1" u="none" strike="noStrike">
                          <a:solidFill>
                            <a:srgbClr val="000000"/>
                          </a:solidFill>
                          <a:effectLst/>
                          <a:latin typeface="Calibri" panose="020F0502020204030204" pitchFamily="34" charset="0"/>
                        </a:rPr>
                        <a:t>MYCROFOREST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72518611"/>
                  </a:ext>
                </a:extLst>
              </a:tr>
              <a:tr h="248411">
                <a:tc>
                  <a:txBody>
                    <a:bodyPr/>
                    <a:lstStyle/>
                    <a:p>
                      <a:pPr algn="ctr" fontAlgn="ctr"/>
                      <a:r>
                        <a:rPr lang="en-US" sz="1600" b="0" i="1" u="none" strike="noStrike">
                          <a:solidFill>
                            <a:srgbClr val="000000"/>
                          </a:solidFill>
                          <a:effectLst/>
                          <a:latin typeface="Calibri" panose="020F0502020204030204" pitchFamily="34" charset="0"/>
                        </a:rPr>
                        <a:t>ENGAGING</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931591664"/>
                  </a:ext>
                </a:extLst>
              </a:tr>
              <a:tr h="263783">
                <a:tc>
                  <a:txBody>
                    <a:bodyPr/>
                    <a:lstStyle/>
                    <a:p>
                      <a:pPr algn="ctr" fontAlgn="ctr"/>
                      <a:r>
                        <a:rPr lang="en-US" sz="1600" b="0" i="1" u="none" strike="noStrike">
                          <a:solidFill>
                            <a:srgbClr val="000000"/>
                          </a:solidFill>
                          <a:effectLst/>
                          <a:latin typeface="Calibri" panose="020F0502020204030204" pitchFamily="34" charset="0"/>
                        </a:rPr>
                        <a:t>FOR YOUTH</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227789039"/>
                  </a:ext>
                </a:extLst>
              </a:tr>
              <a:tr h="263783">
                <a:tc>
                  <a:txBody>
                    <a:bodyPr/>
                    <a:lstStyle/>
                    <a:p>
                      <a:pPr algn="ctr" fontAlgn="ctr"/>
                      <a:r>
                        <a:rPr lang="en-US" sz="1600" b="0" i="1" u="none" strike="noStrike">
                          <a:solidFill>
                            <a:srgbClr val="000000"/>
                          </a:solidFill>
                          <a:effectLst/>
                          <a:latin typeface="Calibri" panose="020F0502020204030204" pitchFamily="34" charset="0"/>
                        </a:rPr>
                        <a:t>EASILY ACCESSIBLE</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0253913"/>
                  </a:ext>
                </a:extLst>
              </a:tr>
              <a:tr h="263783">
                <a:tc>
                  <a:txBody>
                    <a:bodyPr/>
                    <a:lstStyle/>
                    <a:p>
                      <a:pPr algn="ctr" fontAlgn="ctr"/>
                      <a:r>
                        <a:rPr lang="en-US" sz="1600" b="0" i="1" u="none" strike="noStrike">
                          <a:solidFill>
                            <a:srgbClr val="000000"/>
                          </a:solidFill>
                          <a:effectLst/>
                          <a:latin typeface="Calibri" panose="020F0502020204030204" pitchFamily="34" charset="0"/>
                        </a:rPr>
                        <a:t>TEAM</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extLst>
                  <a:ext uri="{0D108BD9-81ED-4DB2-BD59-A6C34878D82A}">
                    <a16:rowId xmlns:a16="http://schemas.microsoft.com/office/drawing/2014/main" val="647125061"/>
                  </a:ext>
                </a:extLst>
              </a:tr>
              <a:tr h="263783">
                <a:tc>
                  <a:txBody>
                    <a:bodyPr/>
                    <a:lstStyle/>
                    <a:p>
                      <a:pPr algn="ctr" fontAlgn="ctr"/>
                      <a:r>
                        <a:rPr lang="en-US" sz="1600" b="0" i="1" u="none" strike="noStrike">
                          <a:solidFill>
                            <a:srgbClr val="000000"/>
                          </a:solidFill>
                          <a:effectLst/>
                          <a:latin typeface="Calibri" panose="020F0502020204030204" pitchFamily="34" charset="0"/>
                        </a:rPr>
                        <a:t>SOLO</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87534475"/>
                  </a:ext>
                </a:extLst>
              </a:tr>
              <a:tr h="263783">
                <a:tc>
                  <a:txBody>
                    <a:bodyPr/>
                    <a:lstStyle/>
                    <a:p>
                      <a:pPr algn="ctr" fontAlgn="ctr"/>
                      <a:r>
                        <a:rPr lang="en-US" sz="1600" b="0" i="1" u="none" strike="noStrike">
                          <a:solidFill>
                            <a:srgbClr val="000000"/>
                          </a:solidFill>
                          <a:effectLst/>
                          <a:latin typeface="Calibri" panose="020F0502020204030204" pitchFamily="34" charset="0"/>
                        </a:rPr>
                        <a:t>FOREST MANAGEMENT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98122950"/>
                  </a:ext>
                </a:extLst>
              </a:tr>
              <a:tr h="263783">
                <a:tc>
                  <a:txBody>
                    <a:bodyPr/>
                    <a:lstStyle/>
                    <a:p>
                      <a:pPr algn="ctr" fontAlgn="ctr"/>
                      <a:r>
                        <a:rPr lang="en-US" sz="1600" b="0" i="1" u="none" strike="noStrike">
                          <a:solidFill>
                            <a:srgbClr val="000000"/>
                          </a:solidFill>
                          <a:effectLst/>
                          <a:latin typeface="Calibri" panose="020F0502020204030204" pitchFamily="34" charset="0"/>
                        </a:rPr>
                        <a:t>FOREST AS CARBON SINK</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50991677"/>
                  </a:ext>
                </a:extLst>
              </a:tr>
              <a:tr h="263783">
                <a:tc>
                  <a:txBody>
                    <a:bodyPr/>
                    <a:lstStyle/>
                    <a:p>
                      <a:pPr algn="ctr" fontAlgn="ctr"/>
                      <a:r>
                        <a:rPr lang="en-US" sz="1600" b="0" i="1" u="none" strike="noStrike">
                          <a:solidFill>
                            <a:srgbClr val="000000"/>
                          </a:solidFill>
                          <a:effectLst/>
                          <a:latin typeface="Calibri" panose="020F0502020204030204" pitchFamily="34" charset="0"/>
                        </a:rPr>
                        <a:t>FINANCIAL MOTIVE</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02601345"/>
                  </a:ext>
                </a:extLst>
              </a:tr>
              <a:tr h="263783">
                <a:tc>
                  <a:txBody>
                    <a:bodyPr/>
                    <a:lstStyle/>
                    <a:p>
                      <a:pPr algn="ctr" fontAlgn="ctr"/>
                      <a:r>
                        <a:rPr lang="en-US" sz="1600" b="0" i="1" u="none" strike="noStrike">
                          <a:solidFill>
                            <a:srgbClr val="000000"/>
                          </a:solidFill>
                          <a:effectLst/>
                          <a:latin typeface="Calibri" panose="020F0502020204030204" pitchFamily="34" charset="0"/>
                        </a:rPr>
                        <a:t>LOW ENTRY THRESHOLD</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92807045"/>
                  </a:ext>
                </a:extLst>
              </a:tr>
              <a:tr h="263783">
                <a:tc>
                  <a:txBody>
                    <a:bodyPr/>
                    <a:lstStyle/>
                    <a:p>
                      <a:pPr algn="ctr" fontAlgn="ctr"/>
                      <a:r>
                        <a:rPr lang="en-US" sz="1600" b="0" i="1" u="none" strike="noStrike">
                          <a:solidFill>
                            <a:srgbClr val="000000"/>
                          </a:solidFill>
                          <a:effectLst/>
                          <a:latin typeface="Calibri" panose="020F0502020204030204" pitchFamily="34" charset="0"/>
                        </a:rPr>
                        <a:t>EASY TO USE UI</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10188596"/>
                  </a:ext>
                </a:extLst>
              </a:tr>
              <a:tr h="263783">
                <a:tc>
                  <a:txBody>
                    <a:bodyPr/>
                    <a:lstStyle/>
                    <a:p>
                      <a:pPr algn="ctr" fontAlgn="ctr"/>
                      <a:r>
                        <a:rPr lang="en-US" sz="1600" b="0" i="1" u="none" strike="noStrike">
                          <a:solidFill>
                            <a:srgbClr val="000000"/>
                          </a:solidFill>
                          <a:effectLst/>
                          <a:latin typeface="Calibri" panose="020F0502020204030204" pitchFamily="34" charset="0"/>
                        </a:rPr>
                        <a:t>SCIENTIFICALLY ACCURATE</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extLst>
                  <a:ext uri="{0D108BD9-81ED-4DB2-BD59-A6C34878D82A}">
                    <a16:rowId xmlns:a16="http://schemas.microsoft.com/office/drawing/2014/main" val="1136699738"/>
                  </a:ext>
                </a:extLst>
              </a:tr>
              <a:tr h="263783">
                <a:tc>
                  <a:txBody>
                    <a:bodyPr/>
                    <a:lstStyle/>
                    <a:p>
                      <a:pPr algn="ctr" fontAlgn="ctr"/>
                      <a:r>
                        <a:rPr lang="en-US" sz="1600" b="0" i="1" u="none" strike="noStrike">
                          <a:solidFill>
                            <a:srgbClr val="000000"/>
                          </a:solidFill>
                          <a:effectLst/>
                          <a:latin typeface="Calibri" panose="020F0502020204030204" pitchFamily="34" charset="0"/>
                        </a:rPr>
                        <a:t>SUFFICIENT BUILT IN HELP</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864220634"/>
                  </a:ext>
                </a:extLst>
              </a:tr>
              <a:tr h="263783">
                <a:tc>
                  <a:txBody>
                    <a:bodyPr/>
                    <a:lstStyle/>
                    <a:p>
                      <a:pPr algn="ctr" fontAlgn="ctr"/>
                      <a:r>
                        <a:rPr lang="en-US" sz="1600" b="0" i="1" u="none" strike="noStrike">
                          <a:solidFill>
                            <a:srgbClr val="000000"/>
                          </a:solidFill>
                          <a:effectLst/>
                          <a:latin typeface="Calibri" panose="020F0502020204030204" pitchFamily="34" charset="0"/>
                        </a:rPr>
                        <a:t>SINGLE TARGET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7743" marR="7743" marT="77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94793793"/>
                  </a:ext>
                </a:extLst>
              </a:tr>
            </a:tbl>
          </a:graphicData>
        </a:graphic>
      </p:graphicFrame>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5" name="No Team Button">
            <a:extLst>
              <a:ext uri="{FF2B5EF4-FFF2-40B4-BE49-F238E27FC236}">
                <a16:creationId xmlns:a16="http://schemas.microsoft.com/office/drawing/2014/main" id="{48156444-F941-251E-F977-1FD9320A506E}"/>
              </a:ext>
            </a:extLst>
          </p:cNvPr>
          <p:cNvSpPr/>
          <p:nvPr/>
        </p:nvSpPr>
        <p:spPr>
          <a:xfrm>
            <a:off x="7536111" y="2915746"/>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grpSp>
        <p:nvGrpSpPr>
          <p:cNvPr id="23" name="Group 22">
            <a:extLst>
              <a:ext uri="{FF2B5EF4-FFF2-40B4-BE49-F238E27FC236}">
                <a16:creationId xmlns:a16="http://schemas.microsoft.com/office/drawing/2014/main" id="{F00ABCB3-5B7A-1A13-D9F6-35A11DA3DCE7}"/>
              </a:ext>
            </a:extLst>
          </p:cNvPr>
          <p:cNvGrpSpPr/>
          <p:nvPr/>
        </p:nvGrpSpPr>
        <p:grpSpPr>
          <a:xfrm>
            <a:off x="7127634" y="594970"/>
            <a:ext cx="1802749" cy="1140045"/>
            <a:chOff x="7127634" y="594970"/>
            <a:chExt cx="1802749" cy="1140045"/>
          </a:xfrm>
        </p:grpSpPr>
        <p:sp>
          <p:nvSpPr>
            <p:cNvPr id="7" name="TextBox 6">
              <a:extLst>
                <a:ext uri="{FF2B5EF4-FFF2-40B4-BE49-F238E27FC236}">
                  <a16:creationId xmlns:a16="http://schemas.microsoft.com/office/drawing/2014/main" id="{073395FF-E9D6-1198-2A6D-64804DD1677E}"/>
                </a:ext>
              </a:extLst>
            </p:cNvPr>
            <p:cNvSpPr txBox="1"/>
            <p:nvPr/>
          </p:nvSpPr>
          <p:spPr>
            <a:xfrm>
              <a:off x="7127634" y="594970"/>
              <a:ext cx="1802749" cy="369332"/>
            </a:xfrm>
            <a:prstGeom prst="rect">
              <a:avLst/>
            </a:prstGeom>
            <a:noFill/>
          </p:spPr>
          <p:txBody>
            <a:bodyPr wrap="square" rtlCol="0">
              <a:spAutoFit/>
            </a:bodyPr>
            <a:lstStyle/>
            <a:p>
              <a:pPr algn="ctr"/>
              <a:r>
                <a:rPr lang="en-GB" b="1" i="1" dirty="0"/>
                <a:t>PRESENTED APP</a:t>
              </a:r>
              <a:endParaRPr lang="en-US" b="1" i="1" dirty="0"/>
            </a:p>
          </p:txBody>
        </p:sp>
        <p:cxnSp>
          <p:nvCxnSpPr>
            <p:cNvPr id="11" name="Straight Arrow Connector 10">
              <a:extLst>
                <a:ext uri="{FF2B5EF4-FFF2-40B4-BE49-F238E27FC236}">
                  <a16:creationId xmlns:a16="http://schemas.microsoft.com/office/drawing/2014/main" id="{7A0D8EBF-3842-007B-6610-95CAC53831F8}"/>
                </a:ext>
              </a:extLst>
            </p:cNvPr>
            <p:cNvCxnSpPr>
              <a:cxnSpLocks/>
              <a:stCxn id="7" idx="2"/>
            </p:cNvCxnSpPr>
            <p:nvPr/>
          </p:nvCxnSpPr>
          <p:spPr>
            <a:xfrm>
              <a:off x="8029009" y="964302"/>
              <a:ext cx="0" cy="770713"/>
            </a:xfrm>
            <a:prstGeom prst="straightConnector1">
              <a:avLst/>
            </a:prstGeom>
            <a:ln w="38100"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1960"/>
              <a:gd name="adj2" fmla="val 237521"/>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Not multiplayer but allows for team learning activities. </a:t>
            </a:r>
            <a:endParaRPr lang="en-US" i="1" dirty="0">
              <a:solidFill>
                <a:schemeClr val="tx1">
                  <a:lumMod val="75000"/>
                  <a:lumOff val="25000"/>
                </a:schemeClr>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26383" y="4761431"/>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87025" y="371602"/>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048000" y="5612860"/>
            <a:ext cx="5892128" cy="783782"/>
          </a:xfrm>
          <a:prstGeom prst="wedgeRectCallout">
            <a:avLst>
              <a:gd name="adj1" fmla="val 32412"/>
              <a:gd name="adj2" fmla="val -139322"/>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Allegorical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87024" y="5615959"/>
            <a:ext cx="399143" cy="369332"/>
          </a:xfrm>
          <a:prstGeom prst="rect">
            <a:avLst/>
          </a:prstGeom>
          <a:noFill/>
        </p:spPr>
        <p:txBody>
          <a:bodyPr wrap="square">
            <a:spAutoFit/>
          </a:bodyPr>
          <a:lstStyle/>
          <a:p>
            <a:pPr algn="ctr"/>
            <a:r>
              <a:rPr lang="en-US" sz="1800" b="1" dirty="0">
                <a:solidFill>
                  <a:srgbClr val="FF0000"/>
                </a:solidFill>
              </a:rPr>
              <a:t>X</a:t>
            </a:r>
          </a:p>
        </p:txBody>
      </p:sp>
      <p:sp>
        <p:nvSpPr>
          <p:cNvPr id="14" name="Text Placeholder 13">
            <a:extLst>
              <a:ext uri="{FF2B5EF4-FFF2-40B4-BE49-F238E27FC236}">
                <a16:creationId xmlns:a16="http://schemas.microsoft.com/office/drawing/2014/main" id="{DED0EDEF-C363-FB5C-2BC0-6B3C24250C73}"/>
              </a:ext>
            </a:extLst>
          </p:cNvPr>
          <p:cNvSpPr>
            <a:spLocks noGrp="1"/>
          </p:cNvSpPr>
          <p:nvPr>
            <p:ph type="body" sz="quarter" idx="11"/>
          </p:nvPr>
        </p:nvSpPr>
        <p:spPr/>
        <p:txBody>
          <a:bodyPr/>
          <a:lstStyle/>
          <a:p>
            <a:r>
              <a:rPr lang="en-GB" sz="1800" b="1" dirty="0">
                <a:solidFill>
                  <a:schemeClr val="tx2"/>
                </a:solidFill>
              </a:rPr>
              <a:t>EXISTING TOOLS</a:t>
            </a:r>
            <a:endParaRPr lang="en-US" sz="1800" b="1" dirty="0">
              <a:solidFill>
                <a:schemeClr val="tx2"/>
              </a:solidFill>
            </a:endParaRP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3" grpId="0" animBg="1"/>
      <p:bldP spid="3" grpId="1" animBg="1"/>
      <p:bldP spid="9" grpId="0"/>
      <p:bldP spid="9" grpId="1"/>
      <p:bldP spid="8" grpId="0" animBg="1"/>
      <p:bldP spid="8" grpId="1" animBg="1"/>
      <p:bldP spid="16" grpId="0"/>
      <p:bldP spid="16" grpId="1"/>
    </p:bldLst>
  </p:timing>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3399</TotalTime>
  <Words>3666</Words>
  <Application>Microsoft Office PowerPoint</Application>
  <PresentationFormat>On-screen Show (4:3)</PresentationFormat>
  <Paragraphs>322</Paragraphs>
  <Slides>30</Slides>
  <Notes>3</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Comic Sans MS</vt:lpstr>
      <vt:lpstr>Minion Pro</vt:lpstr>
      <vt:lpstr>Times New Roman</vt:lpstr>
      <vt:lpstr>URWPalladioL-Bold</vt:lpstr>
      <vt:lpstr>URWPalladioL-Roma</vt:lpstr>
      <vt:lpstr>Wingdings</vt:lpstr>
      <vt:lpstr>Trinity_PPT_Calibri_Option2</vt:lpstr>
      <vt:lpstr>MycroForest - Exploring the use of a microworld to teach about economic viability of climate aware forest management.  </vt:lpstr>
      <vt:lpstr>Background</vt:lpstr>
      <vt:lpstr>Background</vt:lpstr>
      <vt:lpstr>Related Work</vt:lpstr>
      <vt:lpstr>Related Work</vt:lpstr>
      <vt:lpstr>Related Work</vt:lpstr>
      <vt:lpstr>Related Work</vt:lpstr>
      <vt:lpstr>Related Work</vt:lpstr>
      <vt:lpstr>Related Work</vt:lpstr>
      <vt:lpstr>MycroForest - Educational Approach </vt:lpstr>
      <vt:lpstr>MycroForest Approach</vt:lpstr>
      <vt:lpstr>Design</vt:lpstr>
      <vt:lpstr>Design</vt:lpstr>
      <vt:lpstr>Design</vt:lpstr>
      <vt:lpstr>Design</vt:lpstr>
      <vt:lpstr>Design</vt:lpstr>
      <vt:lpstr>Design</vt:lpstr>
      <vt:lpstr>Design</vt:lpstr>
      <vt:lpstr>Design</vt:lpstr>
      <vt:lpstr>Design</vt:lpstr>
      <vt:lpstr>Demo</vt:lpstr>
      <vt:lpstr>Evaluation Plan (i)</vt:lpstr>
      <vt:lpstr>Evaluation Results</vt:lpstr>
      <vt:lpstr>What did I learn?</vt:lpstr>
      <vt:lpstr>Thank You</vt:lpstr>
      <vt:lpstr>Conclusion</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239</cp:revision>
  <cp:lastPrinted>2014-12-16T10:33:11Z</cp:lastPrinted>
  <dcterms:created xsi:type="dcterms:W3CDTF">2024-03-11T16:29:46Z</dcterms:created>
  <dcterms:modified xsi:type="dcterms:W3CDTF">2024-07-31T18:44:56Z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